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9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90" autoAdjust="0"/>
  </p:normalViewPr>
  <p:slideViewPr>
    <p:cSldViewPr>
      <p:cViewPr>
        <p:scale>
          <a:sx n="75" d="100"/>
          <a:sy n="75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8B89-94AA-4615-9FD1-B3F1DB160CCA}" type="datetimeFigureOut">
              <a:rPr lang="es-ES" smtClean="0"/>
              <a:pPr/>
              <a:t>21/12/2010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03A2-9B85-4268-A4CC-94A39CBB5A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12498" y="1268760"/>
            <a:ext cx="6587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CONTROL DE CALIDAD</a:t>
            </a:r>
            <a:endParaRPr lang="es-ES" sz="5400" b="1" cap="none" spc="0" dirty="0">
              <a:ln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-9942" y="0"/>
            <a:ext cx="9153942" cy="6867769"/>
            <a:chOff x="-9942" y="0"/>
            <a:chExt cx="9153942" cy="6867769"/>
          </a:xfrm>
        </p:grpSpPr>
        <p:pic>
          <p:nvPicPr>
            <p:cNvPr id="3078" name="Imagen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88" y="5085184"/>
              <a:ext cx="2236422" cy="1255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9" name="Imagen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551" y="4797152"/>
              <a:ext cx="2026929" cy="1520989"/>
            </a:xfrm>
            <a:prstGeom prst="rect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9" name="8 Grupo"/>
            <p:cNvGrpSpPr/>
            <p:nvPr/>
          </p:nvGrpSpPr>
          <p:grpSpPr>
            <a:xfrm>
              <a:off x="2699792" y="1730425"/>
              <a:ext cx="4032448" cy="4218855"/>
              <a:chOff x="2699792" y="1730425"/>
              <a:chExt cx="4032448" cy="4218855"/>
            </a:xfrm>
          </p:grpSpPr>
          <p:pic>
            <p:nvPicPr>
              <p:cNvPr id="3077" name="Imagen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388" y="2916259"/>
                <a:ext cx="2857500" cy="2295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6 Anillo"/>
              <p:cNvSpPr/>
              <p:nvPr/>
            </p:nvSpPr>
            <p:spPr>
              <a:xfrm>
                <a:off x="2699792" y="1730425"/>
                <a:ext cx="4032448" cy="4218855"/>
              </a:xfrm>
              <a:prstGeom prst="donut">
                <a:avLst>
                  <a:gd name="adj" fmla="val 9757"/>
                </a:avLst>
              </a:prstGeom>
              <a:solidFill>
                <a:schemeClr val="bg2">
                  <a:lumMod val="50000"/>
                </a:schemeClr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80" name="Imagen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60648"/>
              <a:ext cx="3286125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0" y="0"/>
              <a:ext cx="9144000" cy="2606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-9942" y="6607121"/>
              <a:ext cx="9144000" cy="2606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06054"/>
            <a:ext cx="9067676" cy="560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AREA DE SERVICIO GENERAL</a:t>
            </a:r>
            <a:endParaRPr lang="es-ES" sz="4000" b="1" dirty="0"/>
          </a:p>
        </p:txBody>
      </p:sp>
      <p:pic>
        <p:nvPicPr>
          <p:cNvPr id="8194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727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9988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MOSTRADORES</a:t>
            </a:r>
            <a:endParaRPr lang="es-ES" sz="4000" b="1" dirty="0"/>
          </a:p>
        </p:txBody>
      </p:sp>
      <p:pic>
        <p:nvPicPr>
          <p:cNvPr id="9218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079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09254"/>
            <a:ext cx="9144000" cy="54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BAÑOS</a:t>
            </a:r>
            <a:endParaRPr lang="es-ES" sz="4000" b="1" dirty="0"/>
          </a:p>
        </p:txBody>
      </p:sp>
      <p:pic>
        <p:nvPicPr>
          <p:cNvPr id="10242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0"/>
            <a:ext cx="9358314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09254"/>
            <a:ext cx="9073008" cy="54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BARRA</a:t>
            </a:r>
            <a:endParaRPr lang="es-ES" sz="4000" b="1" dirty="0"/>
          </a:p>
        </p:txBody>
      </p:sp>
      <p:pic>
        <p:nvPicPr>
          <p:cNvPr id="11266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32"/>
            <a:ext cx="9385610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4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COCINA</a:t>
            </a:r>
            <a:endParaRPr lang="es-ES" sz="4000" b="1" dirty="0"/>
          </a:p>
        </p:txBody>
      </p:sp>
      <p:pic>
        <p:nvPicPr>
          <p:cNvPr id="12290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079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SERVICIO AL CLIENTE</a:t>
            </a:r>
            <a:endParaRPr lang="es-ES" sz="4000" b="1" dirty="0"/>
          </a:p>
        </p:txBody>
      </p:sp>
      <p:pic>
        <p:nvPicPr>
          <p:cNvPr id="14338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708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59012"/>
            <a:ext cx="9144001" cy="562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PRESENTACION DE SUCURSAL</a:t>
            </a:r>
            <a:endParaRPr lang="es-ES" sz="4000" b="1" dirty="0"/>
          </a:p>
        </p:txBody>
      </p:sp>
      <p:pic>
        <p:nvPicPr>
          <p:cNvPr id="14338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708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09688"/>
            <a:ext cx="9144001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99592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PERSONAL</a:t>
            </a:r>
            <a:endParaRPr lang="es-ES" sz="4000" b="1" dirty="0"/>
          </a:p>
        </p:txBody>
      </p:sp>
      <p:pic>
        <p:nvPicPr>
          <p:cNvPr id="15362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388424" y="161344"/>
            <a:ext cx="755576" cy="42930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386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504"/>
            <a:ext cx="939482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s-MX" dirty="0" smtClean="0"/>
              <a:t>EVALUACIONES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03648" y="1628803"/>
          <a:ext cx="4608512" cy="4824532"/>
        </p:xfrm>
        <a:graphic>
          <a:graphicData uri="http://schemas.openxmlformats.org/drawingml/2006/table">
            <a:tbl>
              <a:tblPr/>
              <a:tblGrid>
                <a:gridCol w="2304256"/>
                <a:gridCol w="2304256"/>
              </a:tblGrid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entrada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65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serv. Gral.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mostradores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baños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cocina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65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serv. Al cliente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65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pres. sucursal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calif.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2564904"/>
            <a:ext cx="755576" cy="42930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54868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De acuerdo a la incidencia detectadas en sucursales existen áreas de oportunidad que deben de ser atendidas para evitar caer en reincidencia se les hace llegar a todas las sucursales, sus puntos de área de mejora.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963" y="1338263"/>
            <a:ext cx="6188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23528" y="6206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siguiente grafica nos muestra la calificación que como compañía obtuvimos de acuerdo al análisis de la evaluación quincenal, se evaluaron los dos turnos dando el siguiente resultado: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1" y="5457998"/>
            <a:ext cx="856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Incentivando el trabajo en equipo de la familia Black Coffee Gallery debemos recordar que para poder mantener y aumentar los beneficios (cupones de desc.) es necesario cumplir con un mínimo de  90% esto se lleva a cabo con el esfuerzo de cada uno de nosotros.</a:t>
            </a:r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0" y="1670"/>
            <a:ext cx="9396035" cy="7069640"/>
            <a:chOff x="0" y="1670"/>
            <a:chExt cx="9396035" cy="7069640"/>
          </a:xfrm>
        </p:grpSpPr>
        <p:pic>
          <p:nvPicPr>
            <p:cNvPr id="2052" name="Imagen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243387"/>
              <a:ext cx="1382511" cy="394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Imagen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1670"/>
              <a:ext cx="9144000" cy="17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Imagen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388" y="6210016"/>
              <a:ext cx="1470647" cy="8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6206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siguiente grafica nos muestra un comparativo general de resultados de la quincena pasada y la actual:</a:t>
            </a:r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0" y="1670"/>
            <a:ext cx="9396035" cy="7069640"/>
            <a:chOff x="0" y="1670"/>
            <a:chExt cx="9396035" cy="7069640"/>
          </a:xfrm>
        </p:grpSpPr>
        <p:pic>
          <p:nvPicPr>
            <p:cNvPr id="2052" name="Imagen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243387"/>
              <a:ext cx="1382511" cy="394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Imagen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1670"/>
              <a:ext cx="9144000" cy="17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Imagen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388" y="6210016"/>
              <a:ext cx="1470647" cy="861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971600" y="5085184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ANTERIOR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28184" y="5085184"/>
            <a:ext cx="119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ACTUAL</a:t>
            </a:r>
            <a:endParaRPr lang="es-ES" sz="2400" b="1" dirty="0"/>
          </a:p>
        </p:txBody>
      </p:sp>
      <p:sp>
        <p:nvSpPr>
          <p:cNvPr id="15" name="14 Rectángulo"/>
          <p:cNvSpPr/>
          <p:nvPr/>
        </p:nvSpPr>
        <p:spPr>
          <a:xfrm>
            <a:off x="13291" y="5674022"/>
            <a:ext cx="911743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 </a:t>
            </a:r>
            <a:r>
              <a:rPr lang="es-E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HAY CAMBIOS NEGATIVOS  </a:t>
            </a:r>
            <a:r>
              <a:rPr lang="es-E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r>
              <a:rPr lang="es-E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es-ES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770311"/>
            <a:ext cx="4464496" cy="331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56792"/>
            <a:ext cx="46085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440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6674" cy="702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6926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siguiente grafica nos muestra la situación de cada sucursal con una calificación general de evaluación promediando los dos turnos :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730426"/>
          </a:xfrm>
        </p:spPr>
        <p:txBody>
          <a:bodyPr>
            <a:normAutofit/>
          </a:bodyPr>
          <a:lstStyle/>
          <a:p>
            <a:r>
              <a:rPr lang="es-MX" sz="3200" dirty="0" smtClean="0"/>
              <a:t>Para contar con un mayor control de las actividades evaluadas en sucursales se auditan los dos  turnos de las sucursales y se muestra la información que muestra el desempeño de cada turno para dar una mayor visión para la toma de decisiones. </a:t>
            </a:r>
            <a:endParaRPr lang="es-ES" sz="3200" dirty="0"/>
          </a:p>
        </p:txBody>
      </p:sp>
      <p:grpSp>
        <p:nvGrpSpPr>
          <p:cNvPr id="3" name="2 Grupo"/>
          <p:cNvGrpSpPr/>
          <p:nvPr/>
        </p:nvGrpSpPr>
        <p:grpSpPr>
          <a:xfrm>
            <a:off x="-22864" y="17328"/>
            <a:ext cx="9156700" cy="6870700"/>
            <a:chOff x="-22864" y="17328"/>
            <a:chExt cx="9156700" cy="6870700"/>
          </a:xfrm>
        </p:grpSpPr>
        <p:pic>
          <p:nvPicPr>
            <p:cNvPr id="6148" name="Imagen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4" y="17328"/>
              <a:ext cx="9156700" cy="687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Imagen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462850"/>
              <a:ext cx="3600400" cy="210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Imagen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653136"/>
              <a:ext cx="3286125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6150"/>
            <a:ext cx="9144000" cy="60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708"/>
            <a:ext cx="939653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siguiente serie de graficas muestran un comparativo por área de evaluación entre las sucursales  BCG, evaluando los dos turnos de operación</a:t>
            </a:r>
            <a:endParaRPr lang="es-ES" dirty="0"/>
          </a:p>
        </p:txBody>
      </p:sp>
      <p:pic>
        <p:nvPicPr>
          <p:cNvPr id="17410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Existe una excepción debido a que Ciudadela no tiene sanitarios, pero por tal motivo el área de vitrina (mostradores) tiene una ponderación de 20% </a:t>
            </a:r>
            <a:endParaRPr lang="es-ES" dirty="0"/>
          </a:p>
        </p:txBody>
      </p:sp>
      <p:pic>
        <p:nvPicPr>
          <p:cNvPr id="17410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03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524"/>
            <a:ext cx="9144000" cy="57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547664" y="47667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ENTRADA</a:t>
            </a:r>
            <a:endParaRPr lang="es-ES" sz="4000" b="1" dirty="0"/>
          </a:p>
        </p:txBody>
      </p:sp>
      <p:pic>
        <p:nvPicPr>
          <p:cNvPr id="7170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79375"/>
            <a:ext cx="7632848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307</Words>
  <Application>Microsoft Office PowerPoint</Application>
  <PresentationFormat>Presentación en pantalla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Para contar con un mayor control de las actividades evaluadas en sucursales se auditan los dos  turnos de las sucursales y se muestra la información que muestra el desempeño de cada turno para dar una mayor visión para la toma de decisiones. </vt:lpstr>
      <vt:lpstr>Diapositiva 6</vt:lpstr>
      <vt:lpstr>La siguiente serie de graficas muestran un comparativo por área de evaluación entre las sucursales  BCG, evaluando los dos turnos de operación</vt:lpstr>
      <vt:lpstr>Existe una excepción debido a que Ciudadela no tiene sanitarios, pero por tal motivo el área de vitrina (mostradores) tiene una ponderación de 20%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EVALUACIONES</vt:lpstr>
      <vt:lpstr>Diapositiva 19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Your User Name</cp:lastModifiedBy>
  <cp:revision>63</cp:revision>
  <dcterms:created xsi:type="dcterms:W3CDTF">2010-08-06T15:07:27Z</dcterms:created>
  <dcterms:modified xsi:type="dcterms:W3CDTF">2010-12-21T18:53:52Z</dcterms:modified>
</cp:coreProperties>
</file>