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71" r:id="rId6"/>
    <p:sldId id="272" r:id="rId7"/>
    <p:sldId id="276" r:id="rId8"/>
    <p:sldId id="275" r:id="rId9"/>
    <p:sldId id="264" r:id="rId10"/>
    <p:sldId id="265" r:id="rId11"/>
    <p:sldId id="277"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40" d="100"/>
          <a:sy n="40" d="100"/>
        </p:scale>
        <p:origin x="-1386" y="-8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F9B6C1B-66EF-4E31-AB21-761791284ACD}" type="datetimeFigureOut">
              <a:rPr lang="es-ES" smtClean="0"/>
              <a:pPr/>
              <a:t>14/01/2011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F9B6C1B-66EF-4E31-AB21-761791284ACD}" type="datetimeFigureOut">
              <a:rPr lang="es-ES" smtClean="0"/>
              <a:pPr/>
              <a:t>14/01/2011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F9B6C1B-66EF-4E31-AB21-761791284ACD}" type="datetimeFigureOut">
              <a:rPr lang="es-ES" smtClean="0"/>
              <a:pPr/>
              <a:t>14/01/2011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F9B6C1B-66EF-4E31-AB21-761791284ACD}" type="datetimeFigureOut">
              <a:rPr lang="es-ES" smtClean="0"/>
              <a:pPr/>
              <a:t>14/01/2011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F9B6C1B-66EF-4E31-AB21-761791284ACD}" type="datetimeFigureOut">
              <a:rPr lang="es-ES" smtClean="0"/>
              <a:pPr/>
              <a:t>14/01/2011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F9B6C1B-66EF-4E31-AB21-761791284ACD}" type="datetimeFigureOut">
              <a:rPr lang="es-ES" smtClean="0"/>
              <a:pPr/>
              <a:t>14/01/2011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F9B6C1B-66EF-4E31-AB21-761791284ACD}" type="datetimeFigureOut">
              <a:rPr lang="es-ES" smtClean="0"/>
              <a:pPr/>
              <a:t>14/01/2011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F9B6C1B-66EF-4E31-AB21-761791284ACD}" type="datetimeFigureOut">
              <a:rPr lang="es-ES" smtClean="0"/>
              <a:pPr/>
              <a:t>14/01/2011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F9B6C1B-66EF-4E31-AB21-761791284ACD}" type="datetimeFigureOut">
              <a:rPr lang="es-ES" smtClean="0"/>
              <a:pPr/>
              <a:t>14/01/2011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9B6C1B-66EF-4E31-AB21-761791284ACD}" type="datetimeFigureOut">
              <a:rPr lang="es-ES" smtClean="0"/>
              <a:pPr/>
              <a:t>14/01/2011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9B6C1B-66EF-4E31-AB21-761791284ACD}" type="datetimeFigureOut">
              <a:rPr lang="es-ES" smtClean="0"/>
              <a:pPr/>
              <a:t>14/01/2011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BB4F5B-A850-4F4F-BBE9-52D9E5CE54A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B6C1B-66EF-4E31-AB21-761791284ACD}" type="datetimeFigureOut">
              <a:rPr lang="es-ES" smtClean="0"/>
              <a:pPr/>
              <a:t>14/01/2011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B4F5B-A850-4F4F-BBE9-52D9E5CE54A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2204864"/>
            <a:ext cx="6400800" cy="1198984"/>
          </a:xfrm>
        </p:spPr>
        <p:txBody>
          <a:bodyPr>
            <a:normAutofit/>
          </a:bodyPr>
          <a:lstStyle/>
          <a:p>
            <a:r>
              <a:rPr lang="es-MX"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Calidad del Servicio</a:t>
            </a:r>
          </a:p>
          <a:p>
            <a:r>
              <a:rPr lang="es-MX"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Periodo 4 Oct.  -  9 Enero del 2011</a:t>
            </a:r>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4 Rectángulo"/>
          <p:cNvSpPr/>
          <p:nvPr/>
        </p:nvSpPr>
        <p:spPr>
          <a:xfrm>
            <a:off x="1873825" y="1052736"/>
            <a:ext cx="5396349" cy="923330"/>
          </a:xfrm>
          <a:prstGeom prst="rect">
            <a:avLst/>
          </a:prstGeom>
          <a:noFill/>
        </p:spPr>
        <p:txBody>
          <a:bodyPr wrap="none" lIns="91440" tIns="45720" rIns="91440" bIns="45720">
            <a:spAutoFit/>
          </a:bodyPr>
          <a:lstStyle/>
          <a:p>
            <a:pPr algn="ctr"/>
            <a:r>
              <a:rPr lang="es-MX"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Control de calidad</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0" name="Picture 1"/>
          <p:cNvPicPr>
            <a:picLocks noChangeAspect="1" noChangeArrowheads="1"/>
          </p:cNvPicPr>
          <p:nvPr/>
        </p:nvPicPr>
        <p:blipFill>
          <a:blip r:embed="rId2" cstate="print"/>
          <a:srcRect/>
          <a:stretch>
            <a:fillRect/>
          </a:stretch>
        </p:blipFill>
        <p:spPr bwMode="auto">
          <a:xfrm>
            <a:off x="500831"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04664"/>
            <a:ext cx="1982937" cy="624797"/>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3131840" y="3429000"/>
            <a:ext cx="2790825" cy="301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27939"/>
            <a:ext cx="1982937" cy="624797"/>
          </a:xfrm>
          <a:prstGeom prst="rect">
            <a:avLst/>
          </a:prstGeom>
          <a:noFill/>
          <a:ln w="9525">
            <a:noFill/>
            <a:miter lim="800000"/>
            <a:headEnd/>
            <a:tailEnd/>
          </a:ln>
        </p:spPr>
      </p:pic>
      <p:pic>
        <p:nvPicPr>
          <p:cNvPr id="10" name="Picture 1"/>
          <p:cNvPicPr>
            <a:picLocks noChangeAspect="1" noChangeArrowheads="1"/>
          </p:cNvPicPr>
          <p:nvPr/>
        </p:nvPicPr>
        <p:blipFill>
          <a:blip r:embed="rId2" cstate="print"/>
          <a:srcRect/>
          <a:stretch>
            <a:fillRect/>
          </a:stretch>
        </p:blipFill>
        <p:spPr bwMode="auto">
          <a:xfrm>
            <a:off x="467544" y="5828539"/>
            <a:ext cx="1982937" cy="624797"/>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467544" y="1988840"/>
            <a:ext cx="8246019" cy="36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2" descr="http://4.bp.blogspot.com/_c4oywdxWb1Q/R_twSRH1K3I/AAAAAAAAAYM/wm7qT7YbWKM/s320/cafe.jpg"/>
          <p:cNvPicPr>
            <a:picLocks noChangeAspect="1" noChangeArrowheads="1"/>
          </p:cNvPicPr>
          <p:nvPr/>
        </p:nvPicPr>
        <p:blipFill>
          <a:blip r:embed="rId2" cstate="print"/>
          <a:srcRect/>
          <a:stretch>
            <a:fillRect/>
          </a:stretch>
        </p:blipFill>
        <p:spPr bwMode="auto">
          <a:xfrm>
            <a:off x="395536" y="432049"/>
            <a:ext cx="1253143" cy="1196751"/>
          </a:xfrm>
          <a:prstGeom prst="rect">
            <a:avLst/>
          </a:prstGeom>
          <a:noFill/>
        </p:spPr>
      </p:pic>
      <p:sp>
        <p:nvSpPr>
          <p:cNvPr id="9" name="8 Rectángulo"/>
          <p:cNvSpPr/>
          <p:nvPr/>
        </p:nvSpPr>
        <p:spPr>
          <a:xfrm>
            <a:off x="983627" y="5025950"/>
            <a:ext cx="6612709"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Animo MVP´S    !!!</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http://4.bp.blogspot.com/_c4oywdxWb1Q/R_twSRH1K3I/AAAAAAAAAYM/wm7qT7YbWKM/s320/cafe.jpg"/>
          <p:cNvPicPr>
            <a:picLocks noChangeAspect="1" noChangeArrowheads="1"/>
          </p:cNvPicPr>
          <p:nvPr/>
        </p:nvPicPr>
        <p:blipFill>
          <a:blip r:embed="rId2" cstate="print"/>
          <a:srcRect/>
          <a:stretch>
            <a:fillRect/>
          </a:stretch>
        </p:blipFill>
        <p:spPr bwMode="auto">
          <a:xfrm>
            <a:off x="7495321" y="404664"/>
            <a:ext cx="1253143" cy="1196751"/>
          </a:xfrm>
          <a:prstGeom prst="rect">
            <a:avLst/>
          </a:prstGeom>
          <a:noFill/>
        </p:spPr>
      </p:pic>
      <p:pic>
        <p:nvPicPr>
          <p:cNvPr id="11266" name="Picture 2"/>
          <p:cNvPicPr>
            <a:picLocks noChangeAspect="1" noChangeArrowheads="1"/>
          </p:cNvPicPr>
          <p:nvPr/>
        </p:nvPicPr>
        <p:blipFill>
          <a:blip r:embed="rId3" cstate="print"/>
          <a:srcRect/>
          <a:stretch>
            <a:fillRect/>
          </a:stretch>
        </p:blipFill>
        <p:spPr bwMode="auto">
          <a:xfrm>
            <a:off x="2267744" y="764704"/>
            <a:ext cx="4543425" cy="444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04664"/>
            <a:ext cx="1982937" cy="624797"/>
          </a:xfrm>
          <a:prstGeom prst="rect">
            <a:avLst/>
          </a:prstGeom>
          <a:noFill/>
          <a:ln w="9525">
            <a:noFill/>
            <a:miter lim="800000"/>
            <a:headEnd/>
            <a:tailEnd/>
          </a:ln>
        </p:spPr>
      </p:pic>
      <p:sp>
        <p:nvSpPr>
          <p:cNvPr id="12" name="11 Subtítulo"/>
          <p:cNvSpPr>
            <a:spLocks noGrp="1"/>
          </p:cNvSpPr>
          <p:nvPr>
            <p:ph type="subTitle" idx="1"/>
          </p:nvPr>
        </p:nvSpPr>
        <p:spPr>
          <a:xfrm>
            <a:off x="611560" y="2132856"/>
            <a:ext cx="4176464" cy="3528392"/>
          </a:xfrm>
        </p:spPr>
        <p:txBody>
          <a:bodyPr>
            <a:noAutofit/>
          </a:bodyPr>
          <a:lstStyle/>
          <a:p>
            <a:pPr algn="l"/>
            <a:r>
              <a:rPr lang="es-MX" sz="2000" b="1" dirty="0" smtClean="0">
                <a:solidFill>
                  <a:schemeClr val="tx1"/>
                </a:solidFill>
              </a:rPr>
              <a:t>   El método de las 5S, es denominado por la primera letra (en japonés) de cada una de sus cinco etapas, es una técnica de gestión japonesa basada en cinco principios simples, con el objetivo de lograr lugares de trabajo mejor organizados, más ordenados y más limpios de forma permanente para conseguir una mayor productividad y un mejor entorno laboral. </a:t>
            </a:r>
          </a:p>
        </p:txBody>
      </p:sp>
      <p:sp>
        <p:nvSpPr>
          <p:cNvPr id="10" name="9 Rectángulo"/>
          <p:cNvSpPr/>
          <p:nvPr/>
        </p:nvSpPr>
        <p:spPr>
          <a:xfrm>
            <a:off x="2406214" y="1052736"/>
            <a:ext cx="4348819" cy="923330"/>
          </a:xfrm>
          <a:prstGeom prst="rect">
            <a:avLst/>
          </a:prstGeom>
          <a:noFill/>
        </p:spPr>
        <p:txBody>
          <a:bodyPr wrap="none" lIns="91440" tIns="45720" rIns="91440" bIns="45720">
            <a:spAutoFit/>
          </a:bodyPr>
          <a:lstStyle/>
          <a:p>
            <a:pPr algn="ctr"/>
            <a:r>
              <a:rPr lang="es-MX"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Sucursal     5´s </a:t>
            </a:r>
          </a:p>
        </p:txBody>
      </p:sp>
      <p:pic>
        <p:nvPicPr>
          <p:cNvPr id="13" name="Picture 1"/>
          <p:cNvPicPr>
            <a:picLocks noChangeAspect="1" noChangeArrowheads="1"/>
          </p:cNvPicPr>
          <p:nvPr/>
        </p:nvPicPr>
        <p:blipFill>
          <a:blip r:embed="rId2" cstate="print"/>
          <a:srcRect/>
          <a:stretch>
            <a:fillRect/>
          </a:stretch>
        </p:blipFill>
        <p:spPr bwMode="auto">
          <a:xfrm>
            <a:off x="500831" y="5828539"/>
            <a:ext cx="1982937" cy="624797"/>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5292080" y="1844824"/>
            <a:ext cx="2876550"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04664"/>
            <a:ext cx="1982937" cy="624797"/>
          </a:xfrm>
          <a:prstGeom prst="rect">
            <a:avLst/>
          </a:prstGeom>
          <a:noFill/>
          <a:ln w="9525">
            <a:noFill/>
            <a:miter lim="800000"/>
            <a:headEnd/>
            <a:tailEnd/>
          </a:ln>
        </p:spPr>
      </p:pic>
      <p:sp>
        <p:nvSpPr>
          <p:cNvPr id="12" name="11 Subtítulo"/>
          <p:cNvSpPr>
            <a:spLocks noGrp="1"/>
          </p:cNvSpPr>
          <p:nvPr>
            <p:ph type="subTitle" idx="1"/>
          </p:nvPr>
        </p:nvSpPr>
        <p:spPr>
          <a:xfrm>
            <a:off x="611560" y="1268760"/>
            <a:ext cx="7272808" cy="4392488"/>
          </a:xfrm>
        </p:spPr>
        <p:txBody>
          <a:bodyPr>
            <a:noAutofit/>
          </a:bodyPr>
          <a:lstStyle/>
          <a:p>
            <a:pPr algn="l"/>
            <a:r>
              <a:rPr lang="es-MX" sz="2000" b="1" dirty="0" smtClean="0">
                <a:solidFill>
                  <a:schemeClr val="tx1"/>
                </a:solidFill>
              </a:rPr>
              <a:t>La metodología pretende:</a:t>
            </a:r>
          </a:p>
          <a:p>
            <a:pPr algn="l"/>
            <a:endParaRPr lang="es-MX" sz="2000" b="1" dirty="0" smtClean="0">
              <a:solidFill>
                <a:schemeClr val="tx1"/>
              </a:solidFill>
            </a:endParaRPr>
          </a:p>
          <a:p>
            <a:pPr lvl="1" algn="l">
              <a:buFont typeface="Arial" pitchFamily="34" charset="0"/>
              <a:buChar char="•"/>
            </a:pPr>
            <a:r>
              <a:rPr lang="es-MX" sz="2000" b="1" dirty="0" smtClean="0">
                <a:solidFill>
                  <a:schemeClr val="tx1"/>
                </a:solidFill>
              </a:rPr>
              <a:t>Mejorar las condiciones de trabajo y la moral del personal. Es más agradable y seguro trabajar en un sitio limpio y ordenado.</a:t>
            </a:r>
          </a:p>
          <a:p>
            <a:pPr algn="l"/>
            <a:endParaRPr lang="es-MX" sz="2000" b="1" dirty="0" smtClean="0">
              <a:solidFill>
                <a:schemeClr val="tx1"/>
              </a:solidFill>
            </a:endParaRPr>
          </a:p>
          <a:p>
            <a:pPr lvl="1" algn="l">
              <a:buFont typeface="Arial" pitchFamily="34" charset="0"/>
              <a:buChar char="•"/>
            </a:pPr>
            <a:r>
              <a:rPr lang="es-MX" sz="2000" b="1" dirty="0" smtClean="0">
                <a:solidFill>
                  <a:schemeClr val="tx1"/>
                </a:solidFill>
              </a:rPr>
              <a:t>Reducir gastos de tiempo y energía.</a:t>
            </a:r>
          </a:p>
          <a:p>
            <a:pPr lvl="1" algn="l">
              <a:buFont typeface="Arial" pitchFamily="34" charset="0"/>
              <a:buChar char="•"/>
            </a:pPr>
            <a:endParaRPr lang="es-MX" sz="2000" b="1" dirty="0" smtClean="0">
              <a:solidFill>
                <a:schemeClr val="tx1"/>
              </a:solidFill>
            </a:endParaRPr>
          </a:p>
          <a:p>
            <a:pPr lvl="1" algn="l">
              <a:buFont typeface="Arial" pitchFamily="34" charset="0"/>
              <a:buChar char="•"/>
            </a:pPr>
            <a:r>
              <a:rPr lang="es-MX" sz="2000" b="1" dirty="0" smtClean="0">
                <a:solidFill>
                  <a:schemeClr val="tx1"/>
                </a:solidFill>
              </a:rPr>
              <a:t>Reducir riesgos de accidentes o sanitarios.</a:t>
            </a:r>
          </a:p>
          <a:p>
            <a:pPr lvl="1" algn="l">
              <a:buFont typeface="Arial" pitchFamily="34" charset="0"/>
              <a:buChar char="•"/>
            </a:pPr>
            <a:endParaRPr lang="es-MX" sz="2000" b="1" dirty="0" smtClean="0">
              <a:solidFill>
                <a:schemeClr val="tx1"/>
              </a:solidFill>
            </a:endParaRPr>
          </a:p>
          <a:p>
            <a:pPr lvl="1" algn="l">
              <a:buFont typeface="Arial" pitchFamily="34" charset="0"/>
              <a:buChar char="•"/>
            </a:pPr>
            <a:r>
              <a:rPr lang="es-MX" sz="2000" b="1" dirty="0" smtClean="0">
                <a:solidFill>
                  <a:schemeClr val="tx1"/>
                </a:solidFill>
              </a:rPr>
              <a:t>Mejorar la calidad de los productos.</a:t>
            </a:r>
          </a:p>
          <a:p>
            <a:pPr lvl="1" algn="l">
              <a:buFont typeface="Arial" pitchFamily="34" charset="0"/>
              <a:buChar char="•"/>
            </a:pPr>
            <a:endParaRPr lang="es-MX" sz="2000" b="1" dirty="0" smtClean="0">
              <a:solidFill>
                <a:schemeClr val="tx1"/>
              </a:solidFill>
            </a:endParaRPr>
          </a:p>
          <a:p>
            <a:pPr lvl="1" algn="l">
              <a:buFont typeface="Arial" pitchFamily="34" charset="0"/>
              <a:buChar char="•"/>
            </a:pPr>
            <a:r>
              <a:rPr lang="es-MX" sz="2000" b="1" dirty="0" smtClean="0">
                <a:solidFill>
                  <a:schemeClr val="tx1"/>
                </a:solidFill>
              </a:rPr>
              <a:t>Seguridad en el trabajo.</a:t>
            </a:r>
          </a:p>
          <a:p>
            <a:pPr algn="l"/>
            <a:endParaRPr lang="es-MX" sz="2000" b="1" dirty="0" smtClean="0">
              <a:solidFill>
                <a:schemeClr val="tx1"/>
              </a:solidFill>
            </a:endParaRPr>
          </a:p>
        </p:txBody>
      </p:sp>
      <p:pic>
        <p:nvPicPr>
          <p:cNvPr id="13" name="Picture 1"/>
          <p:cNvPicPr>
            <a:picLocks noChangeAspect="1" noChangeArrowheads="1"/>
          </p:cNvPicPr>
          <p:nvPr/>
        </p:nvPicPr>
        <p:blipFill>
          <a:blip r:embed="rId2" cstate="print"/>
          <a:srcRect/>
          <a:stretch>
            <a:fillRect/>
          </a:stretch>
        </p:blipFill>
        <p:spPr bwMode="auto">
          <a:xfrm>
            <a:off x="500831" y="5828539"/>
            <a:ext cx="1982937" cy="624797"/>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6300192" y="2996952"/>
            <a:ext cx="1828513" cy="22518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04664"/>
            <a:ext cx="1982937" cy="624797"/>
          </a:xfrm>
          <a:prstGeom prst="rect">
            <a:avLst/>
          </a:prstGeom>
          <a:noFill/>
          <a:ln w="9525">
            <a:noFill/>
            <a:miter lim="800000"/>
            <a:headEnd/>
            <a:tailEnd/>
          </a:ln>
        </p:spPr>
      </p:pic>
      <p:sp>
        <p:nvSpPr>
          <p:cNvPr id="12" name="11 Subtítulo"/>
          <p:cNvSpPr>
            <a:spLocks noGrp="1"/>
          </p:cNvSpPr>
          <p:nvPr>
            <p:ph type="subTitle" idx="1"/>
          </p:nvPr>
        </p:nvSpPr>
        <p:spPr>
          <a:xfrm>
            <a:off x="611560" y="2780928"/>
            <a:ext cx="3600400" cy="3024336"/>
          </a:xfrm>
        </p:spPr>
        <p:txBody>
          <a:bodyPr>
            <a:noAutofit/>
          </a:bodyPr>
          <a:lstStyle/>
          <a:p>
            <a:pPr algn="l"/>
            <a:r>
              <a:rPr lang="es-MX" sz="2000" b="1" dirty="0" smtClean="0">
                <a:solidFill>
                  <a:schemeClr val="tx1"/>
                </a:solidFill>
              </a:rPr>
              <a:t>   Consiste en identificar los insumos y productos mas utilizados para la preparación de nuestros productos mas vendidos, separarlos de los menos consumidos logrando un reacomodo optimo y eficiente que se traduce en productividad.</a:t>
            </a:r>
          </a:p>
          <a:p>
            <a:pPr algn="l"/>
            <a:endParaRPr lang="es-MX" sz="2000" b="1" dirty="0" smtClean="0">
              <a:solidFill>
                <a:schemeClr val="tx1"/>
              </a:solidFill>
            </a:endParaRPr>
          </a:p>
        </p:txBody>
      </p:sp>
      <p:sp>
        <p:nvSpPr>
          <p:cNvPr id="10" name="9 Rectángulo"/>
          <p:cNvSpPr/>
          <p:nvPr/>
        </p:nvSpPr>
        <p:spPr>
          <a:xfrm>
            <a:off x="484790" y="1052736"/>
            <a:ext cx="8191666" cy="1754326"/>
          </a:xfrm>
          <a:prstGeom prst="rect">
            <a:avLst/>
          </a:prstGeom>
          <a:noFill/>
        </p:spPr>
        <p:txBody>
          <a:bodyPr wrap="none" lIns="91440" tIns="45720" rIns="91440" bIns="45720">
            <a:spAutoFit/>
          </a:bodyPr>
          <a:lstStyle/>
          <a:p>
            <a:pPr algn="ctr"/>
            <a:r>
              <a:rPr lang="es-MX"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Clasificación (</a:t>
            </a:r>
            <a:r>
              <a:rPr lang="es-MX"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seiri</a:t>
            </a:r>
            <a:r>
              <a:rPr lang="es-MX"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separar </a:t>
            </a:r>
          </a:p>
          <a:p>
            <a:pPr algn="ctr"/>
            <a:r>
              <a:rPr lang="es-MX"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innecesarios</a:t>
            </a:r>
          </a:p>
        </p:txBody>
      </p:sp>
      <p:pic>
        <p:nvPicPr>
          <p:cNvPr id="13" name="Picture 1"/>
          <p:cNvPicPr>
            <a:picLocks noChangeAspect="1" noChangeArrowheads="1"/>
          </p:cNvPicPr>
          <p:nvPr/>
        </p:nvPicPr>
        <p:blipFill>
          <a:blip r:embed="rId2" cstate="print"/>
          <a:srcRect/>
          <a:stretch>
            <a:fillRect/>
          </a:stretch>
        </p:blipFill>
        <p:spPr bwMode="auto">
          <a:xfrm>
            <a:off x="500831" y="5828539"/>
            <a:ext cx="1982937" cy="624797"/>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a:stretch>
            <a:fillRect/>
          </a:stretch>
        </p:blipFill>
        <p:spPr bwMode="auto">
          <a:xfrm>
            <a:off x="5148064" y="2996952"/>
            <a:ext cx="270510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04664"/>
            <a:ext cx="1982937" cy="624797"/>
          </a:xfrm>
          <a:prstGeom prst="rect">
            <a:avLst/>
          </a:prstGeom>
          <a:noFill/>
          <a:ln w="9525">
            <a:noFill/>
            <a:miter lim="800000"/>
            <a:headEnd/>
            <a:tailEnd/>
          </a:ln>
        </p:spPr>
      </p:pic>
      <p:sp>
        <p:nvSpPr>
          <p:cNvPr id="12" name="11 Subtítulo"/>
          <p:cNvSpPr>
            <a:spLocks noGrp="1"/>
          </p:cNvSpPr>
          <p:nvPr>
            <p:ph type="subTitle" idx="1"/>
          </p:nvPr>
        </p:nvSpPr>
        <p:spPr>
          <a:xfrm>
            <a:off x="539552" y="2708920"/>
            <a:ext cx="7992888" cy="3024336"/>
          </a:xfrm>
        </p:spPr>
        <p:txBody>
          <a:bodyPr>
            <a:noAutofit/>
          </a:bodyPr>
          <a:lstStyle/>
          <a:p>
            <a:pPr algn="l"/>
            <a:r>
              <a:rPr lang="es-MX" sz="2000" b="1" dirty="0" smtClean="0">
                <a:solidFill>
                  <a:schemeClr val="tx1"/>
                </a:solidFill>
              </a:rPr>
              <a:t>Consiste en establecer el modo en que deben ubicarse e identificarse los insumos necesarios, de manera que sea fácil y rápido encontrarlos, utilizarlos y reponerlos.</a:t>
            </a:r>
          </a:p>
          <a:p>
            <a:pPr algn="l"/>
            <a:endParaRPr lang="es-MX" sz="2000" b="1" dirty="0" smtClean="0">
              <a:solidFill>
                <a:schemeClr val="tx1"/>
              </a:solidFill>
            </a:endParaRPr>
          </a:p>
          <a:p>
            <a:pPr algn="l"/>
            <a:r>
              <a:rPr lang="es-MX" sz="2000" b="1" dirty="0" smtClean="0">
                <a:solidFill>
                  <a:schemeClr val="tx1"/>
                </a:solidFill>
              </a:rPr>
              <a:t>Se pueden usar métodos de gestión visual para facilitar el orden, identificando los elementos y lugares del área.. En esta etapa se pretende organizar el espacio de trabajo con objeto de evitar tanto las pérdidas de tiempo como de energía.</a:t>
            </a:r>
          </a:p>
          <a:p>
            <a:pPr algn="l"/>
            <a:endParaRPr lang="es-MX" sz="2000" b="1" dirty="0" smtClean="0">
              <a:solidFill>
                <a:schemeClr val="tx1"/>
              </a:solidFill>
            </a:endParaRPr>
          </a:p>
          <a:p>
            <a:pPr algn="l"/>
            <a:endParaRPr lang="es-MX" sz="2000" b="1" dirty="0" smtClean="0">
              <a:solidFill>
                <a:schemeClr val="tx1"/>
              </a:solidFill>
            </a:endParaRPr>
          </a:p>
        </p:txBody>
      </p:sp>
      <p:pic>
        <p:nvPicPr>
          <p:cNvPr id="13" name="Picture 1"/>
          <p:cNvPicPr>
            <a:picLocks noChangeAspect="1" noChangeArrowheads="1"/>
          </p:cNvPicPr>
          <p:nvPr/>
        </p:nvPicPr>
        <p:blipFill>
          <a:blip r:embed="rId2" cstate="print"/>
          <a:srcRect/>
          <a:stretch>
            <a:fillRect/>
          </a:stretch>
        </p:blipFill>
        <p:spPr bwMode="auto">
          <a:xfrm>
            <a:off x="500831" y="5828539"/>
            <a:ext cx="1982937" cy="624797"/>
          </a:xfrm>
          <a:prstGeom prst="rect">
            <a:avLst/>
          </a:prstGeom>
          <a:noFill/>
          <a:ln w="9525">
            <a:noFill/>
            <a:miter lim="800000"/>
            <a:headEnd/>
            <a:tailEnd/>
          </a:ln>
        </p:spPr>
      </p:pic>
      <p:pic>
        <p:nvPicPr>
          <p:cNvPr id="14" name="Picture 6" descr="http://www.scientific-a.com/vision.jpg"/>
          <p:cNvPicPr>
            <a:picLocks noChangeAspect="1" noChangeArrowheads="1"/>
          </p:cNvPicPr>
          <p:nvPr/>
        </p:nvPicPr>
        <p:blipFill>
          <a:blip r:embed="rId3" cstate="print"/>
          <a:srcRect/>
          <a:stretch>
            <a:fillRect/>
          </a:stretch>
        </p:blipFill>
        <p:spPr bwMode="auto">
          <a:xfrm>
            <a:off x="3923928" y="4995174"/>
            <a:ext cx="1944216" cy="1458162"/>
          </a:xfrm>
          <a:prstGeom prst="rect">
            <a:avLst/>
          </a:prstGeom>
          <a:noFill/>
        </p:spPr>
      </p:pic>
      <p:sp>
        <p:nvSpPr>
          <p:cNvPr id="10" name="9 Rectángulo"/>
          <p:cNvSpPr/>
          <p:nvPr/>
        </p:nvSpPr>
        <p:spPr>
          <a:xfrm>
            <a:off x="899283" y="1124744"/>
            <a:ext cx="7201109" cy="1754326"/>
          </a:xfrm>
          <a:prstGeom prst="rect">
            <a:avLst/>
          </a:prstGeom>
          <a:noFill/>
        </p:spPr>
        <p:txBody>
          <a:bodyPr wrap="square" lIns="91440" tIns="45720" rIns="91440" bIns="45720">
            <a:spAutoFit/>
          </a:bodyPr>
          <a:lstStyle/>
          <a:p>
            <a:pPr algn="ctr"/>
            <a:r>
              <a:rPr lang="es-MX"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Orden (</a:t>
            </a:r>
            <a:r>
              <a:rPr lang="es-MX"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seiton</a:t>
            </a:r>
            <a:r>
              <a:rPr lang="es-MX"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situar necesarios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27939"/>
            <a:ext cx="1982937" cy="624797"/>
          </a:xfrm>
          <a:prstGeom prst="rect">
            <a:avLst/>
          </a:prstGeom>
          <a:noFill/>
          <a:ln w="9525">
            <a:noFill/>
            <a:miter lim="800000"/>
            <a:headEnd/>
            <a:tailEnd/>
          </a:ln>
        </p:spPr>
      </p:pic>
      <p:pic>
        <p:nvPicPr>
          <p:cNvPr id="10" name="Picture 1"/>
          <p:cNvPicPr>
            <a:picLocks noChangeAspect="1" noChangeArrowheads="1"/>
          </p:cNvPicPr>
          <p:nvPr/>
        </p:nvPicPr>
        <p:blipFill>
          <a:blip r:embed="rId2" cstate="print"/>
          <a:srcRect/>
          <a:stretch>
            <a:fillRect/>
          </a:stretch>
        </p:blipFill>
        <p:spPr bwMode="auto">
          <a:xfrm>
            <a:off x="467544" y="5828539"/>
            <a:ext cx="1982937" cy="624797"/>
          </a:xfrm>
          <a:prstGeom prst="rect">
            <a:avLst/>
          </a:prstGeom>
          <a:noFill/>
          <a:ln w="9525">
            <a:noFill/>
            <a:miter lim="800000"/>
            <a:headEnd/>
            <a:tailEnd/>
          </a:ln>
        </p:spPr>
      </p:pic>
      <p:sp>
        <p:nvSpPr>
          <p:cNvPr id="12" name="11 Rectángulo"/>
          <p:cNvSpPr/>
          <p:nvPr/>
        </p:nvSpPr>
        <p:spPr>
          <a:xfrm>
            <a:off x="467544" y="2636912"/>
            <a:ext cx="7776864" cy="3416320"/>
          </a:xfrm>
          <a:prstGeom prst="rect">
            <a:avLst/>
          </a:prstGeom>
        </p:spPr>
        <p:txBody>
          <a:bodyPr wrap="square">
            <a:spAutoFit/>
          </a:bodyPr>
          <a:lstStyle/>
          <a:p>
            <a:r>
              <a:rPr lang="es-MX" b="1" dirty="0" smtClean="0"/>
              <a:t>Creación de orden:</a:t>
            </a:r>
          </a:p>
          <a:p>
            <a:endParaRPr lang="es-MX" b="1" dirty="0" smtClean="0"/>
          </a:p>
          <a:p>
            <a:pPr marL="342900" indent="-342900">
              <a:buFont typeface="+mj-lt"/>
              <a:buAutoNum type="arabicPeriod"/>
            </a:pPr>
            <a:r>
              <a:rPr lang="es-MX" b="1" dirty="0" smtClean="0"/>
              <a:t>Organizar racionalmente el lugar de trabajo (proximidad, objetos pesados fáciles de alcanzar o sobre un soporte, ...)</a:t>
            </a:r>
          </a:p>
          <a:p>
            <a:pPr marL="342900" indent="-342900">
              <a:buFont typeface="+mj-lt"/>
              <a:buAutoNum type="arabicPeriod"/>
            </a:pPr>
            <a:r>
              <a:rPr lang="es-MX" b="1" dirty="0" smtClean="0"/>
              <a:t>Definir las reglas de ordenamiento (etiquetas).</a:t>
            </a:r>
          </a:p>
          <a:p>
            <a:pPr marL="342900" indent="-342900">
              <a:buFont typeface="+mj-lt"/>
              <a:buAutoNum type="arabicPeriod"/>
            </a:pPr>
            <a:r>
              <a:rPr lang="es-MX" b="1" dirty="0" smtClean="0"/>
              <a:t>Hacer obvia la colocación de los objetos (todas las</a:t>
            </a:r>
          </a:p>
          <a:p>
            <a:pPr marL="342900" indent="-342900"/>
            <a:r>
              <a:rPr lang="es-MX" b="1" dirty="0" smtClean="0"/>
              <a:t>        tapas en una zona y todos los vasos en una zona).</a:t>
            </a:r>
          </a:p>
          <a:p>
            <a:pPr marL="342900" indent="-342900"/>
            <a:r>
              <a:rPr lang="es-MX" b="1" dirty="0" smtClean="0"/>
              <a:t>4.    Los objetos de uso frecuente deben estar cerca.</a:t>
            </a:r>
          </a:p>
          <a:p>
            <a:pPr marL="342900" indent="-342900"/>
            <a:r>
              <a:rPr lang="es-MX" b="1" dirty="0" smtClean="0"/>
              <a:t>5.    Clasificar los objetos por orden de utilización.</a:t>
            </a:r>
          </a:p>
          <a:p>
            <a:pPr marL="342900" indent="-342900"/>
            <a:r>
              <a:rPr lang="es-MX" b="1" dirty="0" smtClean="0"/>
              <a:t>6.    Estandarizar los puestos de trabajo.</a:t>
            </a:r>
          </a:p>
          <a:p>
            <a:pPr marL="342900" indent="-342900"/>
            <a:r>
              <a:rPr lang="es-MX" b="1" dirty="0" smtClean="0"/>
              <a:t>7.    Favorecer PEPS primero en entrar primero en salir.</a:t>
            </a:r>
          </a:p>
          <a:p>
            <a:endParaRPr lang="es-MX" b="1" dirty="0" smtClean="0"/>
          </a:p>
        </p:txBody>
      </p:sp>
      <p:sp>
        <p:nvSpPr>
          <p:cNvPr id="14" name="13 Rectángulo"/>
          <p:cNvSpPr/>
          <p:nvPr/>
        </p:nvSpPr>
        <p:spPr>
          <a:xfrm>
            <a:off x="539552" y="1334378"/>
            <a:ext cx="7992887" cy="1446550"/>
          </a:xfrm>
          <a:prstGeom prst="rect">
            <a:avLst/>
          </a:prstGeom>
          <a:noFill/>
        </p:spPr>
        <p:txBody>
          <a:bodyPr wrap="square" lIns="91440" tIns="45720" rIns="91440" bIns="45720">
            <a:spAutoFit/>
          </a:bodyPr>
          <a:lstStyle/>
          <a:p>
            <a:pPr algn="ctr"/>
            <a:r>
              <a:rPr lang="es-MX"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“Un lugar para cada cosa, y cada cosa en su lugar”</a:t>
            </a:r>
          </a:p>
        </p:txBody>
      </p:sp>
      <p:pic>
        <p:nvPicPr>
          <p:cNvPr id="4098" name="Picture 2"/>
          <p:cNvPicPr>
            <a:picLocks noChangeAspect="1" noChangeArrowheads="1"/>
          </p:cNvPicPr>
          <p:nvPr/>
        </p:nvPicPr>
        <p:blipFill>
          <a:blip r:embed="rId3" cstate="print"/>
          <a:srcRect/>
          <a:stretch>
            <a:fillRect/>
          </a:stretch>
        </p:blipFill>
        <p:spPr bwMode="auto">
          <a:xfrm>
            <a:off x="5782149" y="3645024"/>
            <a:ext cx="2966315" cy="22392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43608" y="1132805"/>
            <a:ext cx="7272808" cy="4816475"/>
          </a:xfrm>
          <a:prstGeom prst="rect">
            <a:avLst/>
          </a:prstGeom>
          <a:noFill/>
          <a:ln w="9525">
            <a:noFill/>
            <a:miter lim="800000"/>
            <a:headEnd/>
            <a:tailEnd/>
          </a:ln>
          <a:effectLst/>
        </p:spPr>
      </p:pic>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3"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3"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3" cstate="print"/>
          <a:srcRect/>
          <a:stretch>
            <a:fillRect/>
          </a:stretch>
        </p:blipFill>
        <p:spPr bwMode="auto">
          <a:xfrm>
            <a:off x="500831" y="427939"/>
            <a:ext cx="1982937" cy="624797"/>
          </a:xfrm>
          <a:prstGeom prst="rect">
            <a:avLst/>
          </a:prstGeom>
          <a:noFill/>
          <a:ln w="9525">
            <a:noFill/>
            <a:miter lim="800000"/>
            <a:headEnd/>
            <a:tailEnd/>
          </a:ln>
        </p:spPr>
      </p:pic>
      <p:pic>
        <p:nvPicPr>
          <p:cNvPr id="10" name="Picture 1"/>
          <p:cNvPicPr>
            <a:picLocks noChangeAspect="1" noChangeArrowheads="1"/>
          </p:cNvPicPr>
          <p:nvPr/>
        </p:nvPicPr>
        <p:blipFill>
          <a:blip r:embed="rId3" cstate="print"/>
          <a:srcRect/>
          <a:stretch>
            <a:fillRect/>
          </a:stretch>
        </p:blipFill>
        <p:spPr bwMode="auto">
          <a:xfrm>
            <a:off x="467544" y="5828539"/>
            <a:ext cx="1982937" cy="624797"/>
          </a:xfrm>
          <a:prstGeom prst="rect">
            <a:avLst/>
          </a:prstGeom>
          <a:noFill/>
          <a:ln w="9525">
            <a:noFill/>
            <a:miter lim="800000"/>
            <a:headEnd/>
            <a:tailEnd/>
          </a:ln>
        </p:spPr>
      </p:pic>
      <p:sp>
        <p:nvSpPr>
          <p:cNvPr id="14" name="13 Rectángulo"/>
          <p:cNvSpPr/>
          <p:nvPr/>
        </p:nvSpPr>
        <p:spPr>
          <a:xfrm>
            <a:off x="1331640" y="4005064"/>
            <a:ext cx="6408712" cy="1569660"/>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rPr>
              <a:t>CALIFICACION GENERAL </a:t>
            </a:r>
          </a:p>
          <a:p>
            <a:pPr algn="ctr"/>
            <a:r>
              <a:rPr lang="en-US" sz="3200" b="1" dirty="0" smtClean="0">
                <a:ln w="10541" cmpd="sng">
                  <a:solidFill>
                    <a:schemeClr val="accent1">
                      <a:shade val="88000"/>
                      <a:satMod val="110000"/>
                    </a:schemeClr>
                  </a:solidFill>
                  <a:prstDash val="solid"/>
                </a:ln>
              </a:rPr>
              <a:t>BLACK COFFEE GALLERY</a:t>
            </a:r>
          </a:p>
          <a:p>
            <a:pPr algn="ctr"/>
            <a:r>
              <a:rPr lang="en-US" sz="3200" b="1" dirty="0" smtClean="0">
                <a:ln w="10541" cmpd="sng">
                  <a:solidFill>
                    <a:schemeClr val="accent1">
                      <a:shade val="88000"/>
                      <a:satMod val="110000"/>
                    </a:schemeClr>
                  </a:solidFill>
                  <a:prstDash val="solid"/>
                </a:ln>
              </a:rPr>
              <a:t>4</a:t>
            </a:r>
            <a:r>
              <a:rPr lang="en-US" sz="3200" b="1" cap="none" spc="0" dirty="0" smtClean="0">
                <a:ln w="10541" cmpd="sng">
                  <a:solidFill>
                    <a:schemeClr val="accent1">
                      <a:shade val="88000"/>
                      <a:satMod val="110000"/>
                    </a:schemeClr>
                  </a:solidFill>
                  <a:prstDash val="solid"/>
                </a:ln>
                <a:effectLst/>
              </a:rPr>
              <a:t> de </a:t>
            </a:r>
            <a:r>
              <a:rPr lang="en-US" sz="3200" b="1" cap="none" spc="0" dirty="0" err="1" smtClean="0">
                <a:ln w="10541" cmpd="sng">
                  <a:solidFill>
                    <a:schemeClr val="accent1">
                      <a:shade val="88000"/>
                      <a:satMod val="110000"/>
                    </a:schemeClr>
                  </a:solidFill>
                  <a:prstDash val="solid"/>
                </a:ln>
                <a:effectLst/>
              </a:rPr>
              <a:t>Octubre</a:t>
            </a:r>
            <a:r>
              <a:rPr lang="en-US" sz="3200" b="1" cap="none" spc="0" dirty="0" smtClean="0">
                <a:ln w="10541" cmpd="sng">
                  <a:solidFill>
                    <a:schemeClr val="accent1">
                      <a:shade val="88000"/>
                      <a:satMod val="110000"/>
                    </a:schemeClr>
                  </a:solidFill>
                  <a:prstDash val="solid"/>
                </a:ln>
                <a:effectLst/>
              </a:rPr>
              <a:t> a 9 </a:t>
            </a:r>
            <a:r>
              <a:rPr lang="en-US" sz="3200" b="1" cap="none" spc="0" dirty="0" err="1" smtClean="0">
                <a:ln w="10541" cmpd="sng">
                  <a:solidFill>
                    <a:schemeClr val="accent1">
                      <a:shade val="88000"/>
                      <a:satMod val="110000"/>
                    </a:schemeClr>
                  </a:solidFill>
                  <a:prstDash val="solid"/>
                </a:ln>
                <a:effectLst/>
              </a:rPr>
              <a:t>Enero</a:t>
            </a:r>
            <a:r>
              <a:rPr lang="en-US" sz="3200" b="1" cap="none" spc="0" dirty="0" smtClean="0">
                <a:ln w="10541" cmpd="sng">
                  <a:solidFill>
                    <a:schemeClr val="accent1">
                      <a:shade val="88000"/>
                      <a:satMod val="110000"/>
                    </a:schemeClr>
                  </a:solidFill>
                  <a:prstDash val="solid"/>
                </a:ln>
                <a:effectLst/>
              </a:rPr>
              <a:t> del 2011</a:t>
            </a:r>
            <a:endParaRPr lang="es-ES" sz="3200" b="1" cap="none" spc="0" dirty="0">
              <a:ln w="10541" cmpd="sng">
                <a:solidFill>
                  <a:schemeClr val="accent1">
                    <a:shade val="88000"/>
                    <a:satMod val="110000"/>
                  </a:schemeClr>
                </a:solidFill>
                <a:prstDash val="solid"/>
              </a:ln>
              <a:effectLst/>
            </a:endParaRPr>
          </a:p>
        </p:txBody>
      </p:sp>
      <p:sp>
        <p:nvSpPr>
          <p:cNvPr id="13" name="12 CuadroTexto"/>
          <p:cNvSpPr txBox="1"/>
          <p:nvPr/>
        </p:nvSpPr>
        <p:spPr>
          <a:xfrm>
            <a:off x="6732240" y="4005064"/>
            <a:ext cx="1296144" cy="584775"/>
          </a:xfrm>
          <a:prstGeom prst="rect">
            <a:avLst/>
          </a:prstGeom>
          <a:noFill/>
        </p:spPr>
        <p:txBody>
          <a:bodyPr wrap="square" rtlCol="0">
            <a:spAutoFit/>
          </a:bodyPr>
          <a:lstStyle/>
          <a:p>
            <a:r>
              <a:rPr lang="es-MX" sz="3200" b="1" u="sng" dirty="0" smtClean="0"/>
              <a:t>94.4</a:t>
            </a:r>
            <a:endParaRPr lang="es-ES" sz="3200" b="1"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27939"/>
            <a:ext cx="1982937" cy="624797"/>
          </a:xfrm>
          <a:prstGeom prst="rect">
            <a:avLst/>
          </a:prstGeom>
          <a:noFill/>
          <a:ln w="9525">
            <a:noFill/>
            <a:miter lim="800000"/>
            <a:headEnd/>
            <a:tailEnd/>
          </a:ln>
        </p:spPr>
      </p:pic>
      <p:pic>
        <p:nvPicPr>
          <p:cNvPr id="10" name="Picture 1"/>
          <p:cNvPicPr>
            <a:picLocks noChangeAspect="1" noChangeArrowheads="1"/>
          </p:cNvPicPr>
          <p:nvPr/>
        </p:nvPicPr>
        <p:blipFill>
          <a:blip r:embed="rId2" cstate="print"/>
          <a:srcRect/>
          <a:stretch>
            <a:fillRect/>
          </a:stretch>
        </p:blipFill>
        <p:spPr bwMode="auto">
          <a:xfrm>
            <a:off x="467544" y="5828539"/>
            <a:ext cx="1982937" cy="624797"/>
          </a:xfrm>
          <a:prstGeom prst="rect">
            <a:avLst/>
          </a:prstGeom>
          <a:noFill/>
          <a:ln w="9525">
            <a:noFill/>
            <a:miter lim="800000"/>
            <a:headEnd/>
            <a:tailEnd/>
          </a:ln>
        </p:spPr>
      </p:pic>
      <p:sp>
        <p:nvSpPr>
          <p:cNvPr id="12" name="11 CuadroTexto"/>
          <p:cNvSpPr txBox="1"/>
          <p:nvPr/>
        </p:nvSpPr>
        <p:spPr>
          <a:xfrm>
            <a:off x="611560" y="2420888"/>
            <a:ext cx="3168352" cy="1938992"/>
          </a:xfrm>
          <a:prstGeom prst="rect">
            <a:avLst/>
          </a:prstGeom>
          <a:noFill/>
        </p:spPr>
        <p:txBody>
          <a:bodyPr wrap="square" rtlCol="0">
            <a:spAutoFit/>
          </a:bodyPr>
          <a:lstStyle/>
          <a:p>
            <a:r>
              <a:rPr lang="es-MX" sz="2400" b="1" dirty="0" smtClean="0"/>
              <a:t>Las siguientes graficas muestran el desempeño y comportamiento de la sucursal en el periodo:</a:t>
            </a:r>
            <a:endParaRPr lang="es-ES" sz="2400" b="1" dirty="0" smtClean="0"/>
          </a:p>
        </p:txBody>
      </p:sp>
      <p:pic>
        <p:nvPicPr>
          <p:cNvPr id="14" name="Picture 8" descr="http://www.netgdl.com/images/monito_n.jpg"/>
          <p:cNvPicPr>
            <a:picLocks noChangeAspect="1" noChangeArrowheads="1"/>
          </p:cNvPicPr>
          <p:nvPr/>
        </p:nvPicPr>
        <p:blipFill>
          <a:blip r:embed="rId3" cstate="print"/>
          <a:srcRect/>
          <a:stretch>
            <a:fillRect/>
          </a:stretch>
        </p:blipFill>
        <p:spPr bwMode="auto">
          <a:xfrm>
            <a:off x="4860032" y="1772816"/>
            <a:ext cx="2714625" cy="34766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79512" y="188640"/>
            <a:ext cx="8784976" cy="6480720"/>
            <a:chOff x="179512" y="188640"/>
            <a:chExt cx="8784976" cy="6480720"/>
          </a:xfrm>
        </p:grpSpPr>
        <p:sp>
          <p:nvSpPr>
            <p:cNvPr id="4" name="3 Rectángulo"/>
            <p:cNvSpPr/>
            <p:nvPr/>
          </p:nvSpPr>
          <p:spPr>
            <a:xfrm>
              <a:off x="179512" y="188640"/>
              <a:ext cx="8784976" cy="6480720"/>
            </a:xfrm>
            <a:prstGeom prst="rect">
              <a:avLst/>
            </a:prstGeom>
            <a:noFill/>
            <a:ln w="44450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289" name="Picture 1"/>
            <p:cNvPicPr>
              <a:picLocks noChangeAspect="1" noChangeArrowheads="1"/>
            </p:cNvPicPr>
            <p:nvPr/>
          </p:nvPicPr>
          <p:blipFill>
            <a:blip r:embed="rId2" cstate="print"/>
            <a:srcRect/>
            <a:stretch>
              <a:fillRect/>
            </a:stretch>
          </p:blipFill>
          <p:spPr bwMode="auto">
            <a:xfrm>
              <a:off x="6660232" y="476672"/>
              <a:ext cx="1982937" cy="624797"/>
            </a:xfrm>
            <a:prstGeom prst="rect">
              <a:avLst/>
            </a:prstGeom>
            <a:noFill/>
            <a:ln w="9525">
              <a:noFill/>
              <a:miter lim="800000"/>
              <a:headEnd/>
              <a:tailEnd/>
            </a:ln>
          </p:spPr>
        </p:pic>
      </p:grpSp>
      <p:pic>
        <p:nvPicPr>
          <p:cNvPr id="9" name="Picture 1"/>
          <p:cNvPicPr>
            <a:picLocks noChangeAspect="1" noChangeArrowheads="1"/>
          </p:cNvPicPr>
          <p:nvPr/>
        </p:nvPicPr>
        <p:blipFill>
          <a:blip r:embed="rId2" cstate="print"/>
          <a:srcRect/>
          <a:stretch>
            <a:fillRect/>
          </a:stretch>
        </p:blipFill>
        <p:spPr bwMode="auto">
          <a:xfrm>
            <a:off x="6660232" y="5828539"/>
            <a:ext cx="1982937" cy="624797"/>
          </a:xfrm>
          <a:prstGeom prst="rect">
            <a:avLst/>
          </a:prstGeom>
          <a:noFill/>
          <a:ln w="9525">
            <a:noFill/>
            <a:miter lim="800000"/>
            <a:headEnd/>
            <a:tailEnd/>
          </a:ln>
        </p:spPr>
      </p:pic>
      <p:pic>
        <p:nvPicPr>
          <p:cNvPr id="11" name="Picture 1"/>
          <p:cNvPicPr>
            <a:picLocks noChangeAspect="1" noChangeArrowheads="1"/>
          </p:cNvPicPr>
          <p:nvPr/>
        </p:nvPicPr>
        <p:blipFill>
          <a:blip r:embed="rId2" cstate="print"/>
          <a:srcRect/>
          <a:stretch>
            <a:fillRect/>
          </a:stretch>
        </p:blipFill>
        <p:spPr bwMode="auto">
          <a:xfrm>
            <a:off x="500831" y="427939"/>
            <a:ext cx="1982937" cy="624797"/>
          </a:xfrm>
          <a:prstGeom prst="rect">
            <a:avLst/>
          </a:prstGeom>
          <a:noFill/>
          <a:ln w="9525">
            <a:noFill/>
            <a:miter lim="800000"/>
            <a:headEnd/>
            <a:tailEnd/>
          </a:ln>
        </p:spPr>
      </p:pic>
      <p:pic>
        <p:nvPicPr>
          <p:cNvPr id="10" name="Picture 1"/>
          <p:cNvPicPr>
            <a:picLocks noChangeAspect="1" noChangeArrowheads="1"/>
          </p:cNvPicPr>
          <p:nvPr/>
        </p:nvPicPr>
        <p:blipFill>
          <a:blip r:embed="rId2" cstate="print"/>
          <a:srcRect/>
          <a:stretch>
            <a:fillRect/>
          </a:stretch>
        </p:blipFill>
        <p:spPr bwMode="auto">
          <a:xfrm>
            <a:off x="467544" y="5828539"/>
            <a:ext cx="1982937" cy="624797"/>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467544" y="476673"/>
            <a:ext cx="8280920" cy="59946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399</Words>
  <Application>Microsoft Office PowerPoint</Application>
  <PresentationFormat>Presentación en pantalla (4:3)</PresentationFormat>
  <Paragraphs>40</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Your User Name</dc:creator>
  <cp:lastModifiedBy>Your User Name</cp:lastModifiedBy>
  <cp:revision>14</cp:revision>
  <dcterms:created xsi:type="dcterms:W3CDTF">2010-10-20T14:32:09Z</dcterms:created>
  <dcterms:modified xsi:type="dcterms:W3CDTF">2011-01-14T14:32:58Z</dcterms:modified>
</cp:coreProperties>
</file>