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99" r:id="rId2"/>
    <p:sldId id="296" r:id="rId3"/>
    <p:sldId id="298" r:id="rId4"/>
    <p:sldId id="278" r:id="rId5"/>
    <p:sldId id="277" r:id="rId6"/>
    <p:sldId id="279" r:id="rId7"/>
    <p:sldId id="281" r:id="rId8"/>
    <p:sldId id="282" r:id="rId9"/>
    <p:sldId id="283" r:id="rId10"/>
    <p:sldId id="293" r:id="rId11"/>
    <p:sldId id="294" r:id="rId12"/>
    <p:sldId id="284" r:id="rId13"/>
    <p:sldId id="297" r:id="rId14"/>
    <p:sldId id="280" r:id="rId15"/>
    <p:sldId id="285" r:id="rId16"/>
    <p:sldId id="286" r:id="rId17"/>
    <p:sldId id="287" r:id="rId18"/>
    <p:sldId id="256" r:id="rId19"/>
    <p:sldId id="290" r:id="rId20"/>
    <p:sldId id="291" r:id="rId21"/>
    <p:sldId id="300" r:id="rId22"/>
  </p:sldIdLst>
  <p:sldSz cx="6858000" cy="9144000" type="screen4x3"/>
  <p:notesSz cx="6858000" cy="92202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>
        <p:scale>
          <a:sx n="106" d="100"/>
          <a:sy n="106" d="100"/>
        </p:scale>
        <p:origin x="-882" y="27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3387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1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10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35203-BC8F-4E9B-B853-1E67FA3B3517}" type="datetimeFigureOut">
              <a:rPr lang="es-ES" smtClean="0"/>
              <a:pPr/>
              <a:t>26/11/2011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33600" y="692150"/>
            <a:ext cx="25908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79595"/>
            <a:ext cx="5486400" cy="4149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2971800" cy="461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757590"/>
            <a:ext cx="2971800" cy="461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EE10A-AFFF-4936-9850-03BC6A89411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33600" y="692150"/>
            <a:ext cx="2590800" cy="34575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EE10A-AFFF-4936-9850-03BC6A89411E}" type="slidenum">
              <a:rPr lang="es-ES" smtClean="0"/>
              <a:pPr/>
              <a:t>1</a:t>
            </a:fld>
            <a:endParaRPr lang="es-E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33600" y="692150"/>
            <a:ext cx="2590800" cy="34575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EE10A-AFFF-4936-9850-03BC6A89411E}" type="slidenum">
              <a:rPr lang="es-ES" smtClean="0"/>
              <a:pPr/>
              <a:t>10</a:t>
            </a:fld>
            <a:endParaRPr lang="es-E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33600" y="692150"/>
            <a:ext cx="2590800" cy="34575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EE10A-AFFF-4936-9850-03BC6A89411E}" type="slidenum">
              <a:rPr lang="es-ES" smtClean="0"/>
              <a:pPr/>
              <a:t>11</a:t>
            </a:fld>
            <a:endParaRPr lang="es-E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33600" y="692150"/>
            <a:ext cx="2590800" cy="34575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EE10A-AFFF-4936-9850-03BC6A89411E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33600" y="692150"/>
            <a:ext cx="2590800" cy="34575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EE10A-AFFF-4936-9850-03BC6A89411E}" type="slidenum">
              <a:rPr lang="es-ES" smtClean="0"/>
              <a:pPr/>
              <a:t>13</a:t>
            </a:fld>
            <a:endParaRPr lang="es-E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33600" y="692150"/>
            <a:ext cx="2590800" cy="34575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EE10A-AFFF-4936-9850-03BC6A89411E}" type="slidenum">
              <a:rPr lang="es-ES" smtClean="0"/>
              <a:pPr/>
              <a:t>14</a:t>
            </a:fld>
            <a:endParaRPr lang="es-E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33600" y="692150"/>
            <a:ext cx="2590800" cy="34575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EE10A-AFFF-4936-9850-03BC6A89411E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33600" y="692150"/>
            <a:ext cx="2590800" cy="34575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EE10A-AFFF-4936-9850-03BC6A89411E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33600" y="692150"/>
            <a:ext cx="2590800" cy="34575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EE10A-AFFF-4936-9850-03BC6A89411E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33600" y="692150"/>
            <a:ext cx="2590800" cy="34575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EE10A-AFFF-4936-9850-03BC6A89411E}" type="slidenum">
              <a:rPr lang="es-ES" smtClean="0"/>
              <a:pPr/>
              <a:t>18</a:t>
            </a:fld>
            <a:endParaRPr lang="es-E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33600" y="692150"/>
            <a:ext cx="2590800" cy="34575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EE10A-AFFF-4936-9850-03BC6A89411E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33600" y="692150"/>
            <a:ext cx="2590800" cy="34575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EE10A-AFFF-4936-9850-03BC6A89411E}" type="slidenum">
              <a:rPr lang="es-ES" smtClean="0"/>
              <a:pPr/>
              <a:t>2</a:t>
            </a:fld>
            <a:endParaRPr lang="es-E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33600" y="692150"/>
            <a:ext cx="2590800" cy="34575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EE10A-AFFF-4936-9850-03BC6A89411E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33600" y="692150"/>
            <a:ext cx="2590800" cy="34575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EE10A-AFFF-4936-9850-03BC6A89411E}" type="slidenum">
              <a:rPr lang="es-ES" smtClean="0"/>
              <a:pPr/>
              <a:t>3</a:t>
            </a:fld>
            <a:endParaRPr lang="es-E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33600" y="692150"/>
            <a:ext cx="2590800" cy="34575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EE10A-AFFF-4936-9850-03BC6A89411E}" type="slidenum">
              <a:rPr lang="es-ES" smtClean="0"/>
              <a:pPr/>
              <a:t>4</a:t>
            </a:fld>
            <a:endParaRPr lang="es-E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33600" y="692150"/>
            <a:ext cx="2590800" cy="34575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EE10A-AFFF-4936-9850-03BC6A89411E}" type="slidenum">
              <a:rPr lang="es-ES" smtClean="0"/>
              <a:pPr/>
              <a:t>5</a:t>
            </a:fld>
            <a:endParaRPr lang="es-E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33600" y="692150"/>
            <a:ext cx="2590800" cy="34575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EE10A-AFFF-4936-9850-03BC6A89411E}" type="slidenum">
              <a:rPr lang="es-ES" smtClean="0"/>
              <a:pPr/>
              <a:t>6</a:t>
            </a:fld>
            <a:endParaRPr lang="es-E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33600" y="692150"/>
            <a:ext cx="2590800" cy="34575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EE10A-AFFF-4936-9850-03BC6A89411E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33600" y="692150"/>
            <a:ext cx="2590800" cy="34575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EE10A-AFFF-4936-9850-03BC6A89411E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33600" y="692150"/>
            <a:ext cx="2590800" cy="34575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EE10A-AFFF-4936-9850-03BC6A89411E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6BAF-A254-4FF0-9081-056ABF585BB4}" type="datetimeFigureOut">
              <a:rPr lang="es-ES" smtClean="0"/>
              <a:pPr/>
              <a:t>26/11/2011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98A2-23BF-4132-B3B8-1B89F43FE8B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6BAF-A254-4FF0-9081-056ABF585BB4}" type="datetimeFigureOut">
              <a:rPr lang="es-ES" smtClean="0"/>
              <a:pPr/>
              <a:t>26/11/2011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98A2-23BF-4132-B3B8-1B89F43FE8B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6BAF-A254-4FF0-9081-056ABF585BB4}" type="datetimeFigureOut">
              <a:rPr lang="es-ES" smtClean="0"/>
              <a:pPr/>
              <a:t>26/11/2011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98A2-23BF-4132-B3B8-1B89F43FE8B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6BAF-A254-4FF0-9081-056ABF585BB4}" type="datetimeFigureOut">
              <a:rPr lang="es-ES" smtClean="0"/>
              <a:pPr/>
              <a:t>26/11/2011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98A2-23BF-4132-B3B8-1B89F43FE8B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6BAF-A254-4FF0-9081-056ABF585BB4}" type="datetimeFigureOut">
              <a:rPr lang="es-ES" smtClean="0"/>
              <a:pPr/>
              <a:t>26/11/2011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98A2-23BF-4132-B3B8-1B89F43FE8B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6BAF-A254-4FF0-9081-056ABF585BB4}" type="datetimeFigureOut">
              <a:rPr lang="es-ES" smtClean="0"/>
              <a:pPr/>
              <a:t>26/11/2011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98A2-23BF-4132-B3B8-1B89F43FE8B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6BAF-A254-4FF0-9081-056ABF585BB4}" type="datetimeFigureOut">
              <a:rPr lang="es-ES" smtClean="0"/>
              <a:pPr/>
              <a:t>26/11/2011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98A2-23BF-4132-B3B8-1B89F43FE8B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6BAF-A254-4FF0-9081-056ABF585BB4}" type="datetimeFigureOut">
              <a:rPr lang="es-ES" smtClean="0"/>
              <a:pPr/>
              <a:t>26/11/2011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98A2-23BF-4132-B3B8-1B89F43FE8B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6BAF-A254-4FF0-9081-056ABF585BB4}" type="datetimeFigureOut">
              <a:rPr lang="es-ES" smtClean="0"/>
              <a:pPr/>
              <a:t>26/11/2011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98A2-23BF-4132-B3B8-1B89F43FE8B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6BAF-A254-4FF0-9081-056ABF585BB4}" type="datetimeFigureOut">
              <a:rPr lang="es-ES" smtClean="0"/>
              <a:pPr/>
              <a:t>26/11/2011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98A2-23BF-4132-B3B8-1B89F43FE8B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B6BAF-A254-4FF0-9081-056ABF585BB4}" type="datetimeFigureOut">
              <a:rPr lang="es-ES" smtClean="0"/>
              <a:pPr/>
              <a:t>26/11/2011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A98A2-23BF-4132-B3B8-1B89F43FE8B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B6BAF-A254-4FF0-9081-056ABF585BB4}" type="datetimeFigureOut">
              <a:rPr lang="es-ES" smtClean="0"/>
              <a:pPr/>
              <a:t>26/11/2011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A98A2-23BF-4132-B3B8-1B89F43FE8B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jpe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5.png"/><Relationship Id="rId9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5.png"/><Relationship Id="rId10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jpe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jpe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image" Target="../media/image74.jpe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jpeg"/><Relationship Id="rId11" Type="http://schemas.openxmlformats.org/officeDocument/2006/relationships/image" Target="../media/image82.png"/><Relationship Id="rId5" Type="http://schemas.openxmlformats.org/officeDocument/2006/relationships/image" Target="../media/image76.jpeg"/><Relationship Id="rId10" Type="http://schemas.openxmlformats.org/officeDocument/2006/relationships/image" Target="../media/image81.png"/><Relationship Id="rId4" Type="http://schemas.openxmlformats.org/officeDocument/2006/relationships/image" Target="../media/image75.jpe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86.jpeg"/><Relationship Id="rId7" Type="http://schemas.openxmlformats.org/officeDocument/2006/relationships/image" Target="../media/image90.png"/><Relationship Id="rId12" Type="http://schemas.openxmlformats.org/officeDocument/2006/relationships/image" Target="../media/image9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11" Type="http://schemas.openxmlformats.org/officeDocument/2006/relationships/image" Target="../media/image93.png"/><Relationship Id="rId5" Type="http://schemas.openxmlformats.org/officeDocument/2006/relationships/image" Target="../media/image88.png"/><Relationship Id="rId10" Type="http://schemas.openxmlformats.org/officeDocument/2006/relationships/image" Target="../media/image92.png"/><Relationship Id="rId4" Type="http://schemas.openxmlformats.org/officeDocument/2006/relationships/image" Target="../media/image87.png"/><Relationship Id="rId9" Type="http://schemas.openxmlformats.org/officeDocument/2006/relationships/image" Target="../media/image9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jpeg"/><Relationship Id="rId7" Type="http://schemas.openxmlformats.org/officeDocument/2006/relationships/image" Target="../media/image9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jpeg"/><Relationship Id="rId4" Type="http://schemas.openxmlformats.org/officeDocument/2006/relationships/image" Target="../media/image96.jpeg"/><Relationship Id="rId9" Type="http://schemas.openxmlformats.org/officeDocument/2006/relationships/image" Target="../media/image10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openxmlformats.org/officeDocument/2006/relationships/image" Target="../media/image6.jpe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5.pn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7.jpeg"/><Relationship Id="rId7" Type="http://schemas.openxmlformats.org/officeDocument/2006/relationships/image" Target="../media/image21.pn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5.pn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jpeg"/><Relationship Id="rId3" Type="http://schemas.openxmlformats.org/officeDocument/2006/relationships/image" Target="../media/image28.jpe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5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564503" y="8564763"/>
            <a:ext cx="222208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dirty="0" smtClean="0"/>
              <a:t>V. 1</a:t>
            </a:r>
          </a:p>
          <a:p>
            <a:pPr algn="r"/>
            <a:r>
              <a:rPr lang="es-ES" sz="900" dirty="0" smtClean="0"/>
              <a:t>Fecha de actualización 13 de octubre 2011  </a:t>
            </a:r>
            <a:endParaRPr lang="es-ES" sz="900" dirty="0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1714488" y="2786050"/>
          <a:ext cx="3714776" cy="3364674"/>
        </p:xfrm>
        <a:graphic>
          <a:graphicData uri="http://schemas.openxmlformats.org/presentationml/2006/ole">
            <p:oleObj spid="_x0000_s34818" name="Acrobat Document" r:id="rId4" imgW="7542857" imgH="5830114" progId="AcroExch.Document.7">
              <p:embed/>
            </p:oleObj>
          </a:graphicData>
        </a:graphic>
      </p:graphicFrame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05422" y="628509"/>
            <a:ext cx="4166718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cs typeface="Arial" pitchFamily="34" charset="0"/>
              </a:rPr>
              <a:t>RECETARIO</a:t>
            </a:r>
            <a:r>
              <a:rPr kumimoji="0" lang="es-ES" sz="4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cs typeface="Arial" pitchFamily="34" charset="0"/>
              </a:rPr>
              <a:t>DE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36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cs typeface="Arial" pitchFamily="34" charset="0"/>
              </a:rPr>
              <a:t>ALIMENTOS</a:t>
            </a:r>
            <a:endParaRPr kumimoji="0" lang="es-E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1328990" y="159597"/>
            <a:ext cx="61153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C00000"/>
                </a:solidFill>
              </a:rPr>
              <a:t>CHAPATA SALUDABLE</a:t>
            </a:r>
            <a:endParaRPr lang="es-ES" sz="2800" b="1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85728" y="803907"/>
          <a:ext cx="2625347" cy="2590800"/>
        </p:xfrm>
        <a:graphic>
          <a:graphicData uri="http://schemas.openxmlformats.org/drawingml/2006/table">
            <a:tbl>
              <a:tblPr firstRow="1" firstCol="1" lastRow="1" lastCol="1" bandRow="1" bandCol="1">
                <a:effectLst/>
                <a:tableStyleId>{5940675A-B579-460E-94D1-54222C63F5DA}</a:tableStyleId>
              </a:tblPr>
              <a:tblGrid>
                <a:gridCol w="1125149"/>
                <a:gridCol w="803678"/>
                <a:gridCol w="696520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Ingredientes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s-ES" sz="1000" b="1" i="1" dirty="0" smtClean="0"/>
                        <a:t>Cantidad</a:t>
                      </a:r>
                      <a:endParaRPr lang="es-ES" sz="1000" b="1" i="1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s-ES" sz="1000" b="1" i="1" u="none" dirty="0" smtClean="0"/>
                        <a:t>unidad</a:t>
                      </a:r>
                      <a:endParaRPr lang="es-ES" sz="1000" b="1" i="1" u="none" dirty="0"/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PAN CHAPATA</a:t>
                      </a: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GRANOS</a:t>
                      </a:r>
                      <a:endParaRPr lang="es-ES" sz="8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1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PIEZA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POLLO</a:t>
                      </a: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AL MEZQUITE</a:t>
                      </a:r>
                      <a:endParaRPr lang="es-ES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80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QUESO</a:t>
                      </a: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PANELA</a:t>
                      </a:r>
                      <a:endParaRPr lang="es-ES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45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LECHUGA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20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JITOMATE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35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PEPINO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15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MAYONESA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40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CEBOLLA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5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ADEREZO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30 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 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5304248" y="1139181"/>
          <a:ext cx="1071570" cy="1859280"/>
        </p:xfrm>
        <a:graphic>
          <a:graphicData uri="http://schemas.openxmlformats.org/drawingml/2006/table">
            <a:tbl>
              <a:tblPr firstRow="1" firstCol="1" lastRow="1" lastCol="1" bandRow="1" bandCol="1">
                <a:effectLst/>
                <a:tableStyleId>{5940675A-B579-460E-94D1-54222C63F5DA}</a:tableStyleId>
              </a:tblPr>
              <a:tblGrid>
                <a:gridCol w="1071570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Utensilios</a:t>
                      </a: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CUCHILLO</a:t>
                      </a:r>
                      <a:r>
                        <a:rPr lang="es-ES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PARA PAN</a:t>
                      </a:r>
                      <a:endParaRPr lang="es-ES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CUCHILLO CHEF</a:t>
                      </a: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ESPATULA DE METAL</a:t>
                      </a: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ESPATULA DE PLASTICO </a:t>
                      </a: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HORNO</a:t>
                      </a: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PINZAS </a:t>
                      </a: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28605" y="4008915"/>
          <a:ext cx="6070086" cy="5101775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67893"/>
                <a:gridCol w="4822065"/>
                <a:gridCol w="980128"/>
              </a:tblGrid>
              <a:tr h="7059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PRECALIENTA EL HORNO A 250° C POR 10 MIN O HASTA QUE ESTE CALIENTE.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="1" i="1" u="none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es-ES" sz="800" b="1" dirty="0" smtClean="0"/>
                        <a:t>2</a:t>
                      </a:r>
                      <a:endParaRPr lang="es-ES" sz="800" b="1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dirty="0" smtClean="0"/>
                        <a:t>SE PARTE</a:t>
                      </a:r>
                      <a:r>
                        <a:rPr lang="es-ES" sz="800" baseline="0" dirty="0" smtClean="0"/>
                        <a:t> EL POLLO EN TIRAS 1 CM DE ANCHO Y SE METE A CALENTAR EN UNA CHAROLA AL HORNO.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642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PARTE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LA CHAPATA</a:t>
                      </a: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POR MITAD Y CON AYUDA DE UNA ESPATULA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DE PLASTICO </a:t>
                      </a: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UNTA LA MAYONESA Y SE META AL HORNO A DORAR .</a:t>
                      </a:r>
                      <a:endParaRPr lang="es-ES" sz="800" dirty="0" smtClean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6705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aseline="0" dirty="0" smtClean="0"/>
                        <a:t>PREPARAR EL MIX DE VERDURAS, LECHUGA, JITOMATE, CEBOLLA, PEPINO.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aseline="0" dirty="0" smtClean="0"/>
                        <a:t>SE PARTE EL QUESO PANELA EN CUBOS PEQUEÑOS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aseline="0" dirty="0" smtClean="0"/>
                        <a:t>Y SE RESERVAN. 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543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baseline="0" dirty="0" smtClean="0"/>
                        <a:t>YA QUE ESTA CALIENTE EL POLLO Y LA CHAPATA ESTE CRUJIENTE SE SACA DEL HORNO </a:t>
                      </a:r>
                      <a:endParaRPr lang="es-ES" sz="800" baseline="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62771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 COLOCA EL POLLO ENSIMA DEL LA BASE DE LA CHAPATA, EL MIX DE VERDURAS Y EL QUESO PANELA. </a:t>
                      </a:r>
                      <a:endParaRPr lang="es-ES" sz="800" baseline="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65817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AGREGA EL ADEREZO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A ELECCION DEL CLIENTE</a:t>
                      </a: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, SE UNE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LA TAPA Y LA BASE DE  LA CHAPATA. </a:t>
                      </a:r>
                      <a:endParaRPr lang="es-MX" sz="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 COLOCA EN EL PLATO JUNTO CON UNA SERVILLETA </a:t>
                      </a: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Y SE ENTREGA AL CLIENTE.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solidFill>
                            <a:srgbClr val="FF0000"/>
                          </a:solidFill>
                        </a:rPr>
                        <a:t>*Si</a:t>
                      </a:r>
                      <a:r>
                        <a:rPr lang="es-MX" sz="800" baseline="0" dirty="0" smtClean="0">
                          <a:solidFill>
                            <a:srgbClr val="FF0000"/>
                          </a:solidFill>
                        </a:rPr>
                        <a:t> el cliente no lo espera en barra llevarlo a su mesa (todo depende del flujo de clientes que haya en tienda, si hay muchos clientes dejar en barra y gritar la orden) </a:t>
                      </a:r>
                      <a:endParaRPr lang="es-MX" sz="8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pic>
        <p:nvPicPr>
          <p:cNvPr id="10" name="9 Marcador de contenido" descr="DSC02889 cop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71810" y="1500166"/>
            <a:ext cx="2001705" cy="1340012"/>
          </a:xfr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929198" y="8715404"/>
            <a:ext cx="1986441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900" b="1" dirty="0" smtClean="0"/>
              <a:t>V. 1</a:t>
            </a:r>
          </a:p>
          <a:p>
            <a:pPr algn="r"/>
            <a:r>
              <a:rPr lang="es-ES" sz="800" dirty="0" smtClean="0"/>
              <a:t>fecha de actualización 13 de octubre 2011  </a:t>
            </a:r>
            <a:endParaRPr lang="es-ES" sz="800" dirty="0"/>
          </a:p>
        </p:txBody>
      </p:sp>
      <p:grpSp>
        <p:nvGrpSpPr>
          <p:cNvPr id="16" name="15 Grupo"/>
          <p:cNvGrpSpPr/>
          <p:nvPr/>
        </p:nvGrpSpPr>
        <p:grpSpPr>
          <a:xfrm>
            <a:off x="5572140" y="4071934"/>
            <a:ext cx="1785949" cy="4411318"/>
            <a:chOff x="5572140" y="4071934"/>
            <a:chExt cx="1785949" cy="4411318"/>
          </a:xfrm>
        </p:grpSpPr>
        <p:pic>
          <p:nvPicPr>
            <p:cNvPr id="11" name="Picture 2" descr="C:\Documents and Settings\adminitrador1\Escritorio\fotos de video\calentar horn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72140" y="4071934"/>
              <a:ext cx="928694" cy="588953"/>
            </a:xfrm>
            <a:prstGeom prst="rect">
              <a:avLst/>
            </a:prstGeom>
            <a:noFill/>
          </p:spPr>
        </p:pic>
        <p:pic>
          <p:nvPicPr>
            <p:cNvPr id="3072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72140" y="4786314"/>
              <a:ext cx="890583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23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72140" y="5429256"/>
              <a:ext cx="857256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24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00834" y="5429255"/>
              <a:ext cx="857255" cy="542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25" name="Picture 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572141" y="6072198"/>
              <a:ext cx="928694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26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72140" y="6715140"/>
              <a:ext cx="928694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28" name="Picture 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572140" y="7858148"/>
              <a:ext cx="857256" cy="625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72272" y="4786314"/>
            <a:ext cx="93321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500702" y="7215206"/>
            <a:ext cx="928694" cy="59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0" name="19 Tabla"/>
          <p:cNvGraphicFramePr>
            <a:graphicFrameLocks noGrp="1"/>
          </p:cNvGraphicFramePr>
          <p:nvPr/>
        </p:nvGraphicFramePr>
        <p:xfrm>
          <a:off x="4857760" y="285720"/>
          <a:ext cx="1785950" cy="411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595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/>
                        <a:t>TIEMPO DE PREPARACION:</a:t>
                      </a:r>
                      <a:r>
                        <a:rPr lang="es-ES" sz="900" baseline="0" dirty="0" smtClean="0"/>
                        <a:t> </a:t>
                      </a:r>
                    </a:p>
                    <a:p>
                      <a:pPr algn="ctr"/>
                      <a:r>
                        <a:rPr lang="es-ES" sz="1200" b="1" dirty="0" smtClean="0"/>
                        <a:t>4´33.9“ MINUTOS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1257552" y="191128"/>
            <a:ext cx="6258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C00000"/>
                </a:solidFill>
              </a:rPr>
              <a:t>CHAPATA MIEL CHIPOTLE</a:t>
            </a:r>
            <a:endParaRPr lang="es-ES" sz="2800" b="1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82184" y="994409"/>
          <a:ext cx="2625347" cy="2668847"/>
        </p:xfrm>
        <a:graphic>
          <a:graphicData uri="http://schemas.openxmlformats.org/drawingml/2006/table">
            <a:tbl>
              <a:tblPr firstRow="1" firstCol="1" lastRow="1" lastCol="1" bandRow="1" bandCol="1">
                <a:effectLst/>
                <a:tableStyleId>{5940675A-B579-460E-94D1-54222C63F5DA}</a:tableStyleId>
              </a:tblPr>
              <a:tblGrid>
                <a:gridCol w="1125149"/>
                <a:gridCol w="803678"/>
                <a:gridCol w="696520"/>
              </a:tblGrid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Ingredientes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s-ES" sz="1000" b="1" i="1" dirty="0" smtClean="0"/>
                        <a:t>Cantidad</a:t>
                      </a:r>
                      <a:endParaRPr lang="es-ES" sz="1000" b="1" i="1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s-ES" sz="1000" b="1" i="1" u="none" dirty="0" smtClean="0"/>
                        <a:t>unidad</a:t>
                      </a:r>
                      <a:endParaRPr lang="es-ES" sz="1000" b="1" i="1" u="none" dirty="0"/>
                    </a:p>
                  </a:txBody>
                  <a:tcPr marL="68580" marR="68580" marT="60960" marB="60960"/>
                </a:tc>
              </a:tr>
              <a:tr h="306315">
                <a:tc>
                  <a:txBody>
                    <a:bodyPr/>
                    <a:lstStyle/>
                    <a:p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PAN CHAPATA</a:t>
                      </a: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MIEL</a:t>
                      </a:r>
                      <a:endParaRPr lang="es-ES" sz="8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1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PIEZA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289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POLLO</a:t>
                      </a: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AL MEZQUITE</a:t>
                      </a:r>
                      <a:endParaRPr lang="es-ES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80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284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QUESO</a:t>
                      </a: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GOUDA</a:t>
                      </a:r>
                      <a:endParaRPr lang="es-ES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25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284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QUESO</a:t>
                      </a: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CABRA</a:t>
                      </a:r>
                      <a:endParaRPr lang="es-MX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15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284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ADEREZO</a:t>
                      </a: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CHIPOTLE</a:t>
                      </a:r>
                      <a:endParaRPr lang="es-MX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40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284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PIMIENTO</a:t>
                      </a: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VERDE</a:t>
                      </a:r>
                      <a:endParaRPr lang="es-MX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15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284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CEBOLLA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5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284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ADEREZO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30 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 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5572140" y="1357290"/>
          <a:ext cx="1071570" cy="1828800"/>
        </p:xfrm>
        <a:graphic>
          <a:graphicData uri="http://schemas.openxmlformats.org/drawingml/2006/table">
            <a:tbl>
              <a:tblPr firstRow="1" firstCol="1" lastRow="1" lastCol="1" bandRow="1" bandCol="1">
                <a:effectLst/>
                <a:tableStyleId>{5940675A-B579-460E-94D1-54222C63F5DA}</a:tableStyleId>
              </a:tblPr>
              <a:tblGrid>
                <a:gridCol w="1071570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Utensilios</a:t>
                      </a: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CUCHILLO</a:t>
                      </a:r>
                      <a:r>
                        <a:rPr lang="es-ES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PARA PAN</a:t>
                      </a:r>
                      <a:endParaRPr lang="es-ES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CUCHILLO CHEF</a:t>
                      </a: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ESPATULA DE METAL</a:t>
                      </a: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ESPATULA DE PLASTICO </a:t>
                      </a: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HORNO</a:t>
                      </a: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PINZAS </a:t>
                      </a: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66468" y="3905245"/>
          <a:ext cx="6070086" cy="4823483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67893"/>
                <a:gridCol w="4822065"/>
                <a:gridCol w="980128"/>
              </a:tblGrid>
              <a:tr h="666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PRECALIENTA EL HORNO A 250° C POR 10 MIN O HASTA QUE ESTE CALIENTE.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="1" i="1" u="none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639902">
                <a:tc>
                  <a:txBody>
                    <a:bodyPr/>
                    <a:lstStyle/>
                    <a:p>
                      <a:pPr algn="ctr"/>
                      <a:r>
                        <a:rPr lang="es-ES" sz="800" b="1" dirty="0" smtClean="0"/>
                        <a:t>2</a:t>
                      </a:r>
                      <a:endParaRPr lang="es-ES" sz="800" b="1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dirty="0" smtClean="0"/>
                        <a:t>SE PARTE</a:t>
                      </a:r>
                      <a:r>
                        <a:rPr lang="es-ES" sz="800" baseline="0" dirty="0" smtClean="0"/>
                        <a:t> EL POLLO EN TIRAS 1 CM DE ANCHO Y SE METE A CALENTAR EN UNA CHAROLA AL HORNO.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6705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PARTE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LA CHAPATA</a:t>
                      </a: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POR MITAD Y CON AYUDA DE UNA ESPATULA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DE PLASTICO </a:t>
                      </a: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UNTA EL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ADEREZO DE CHIPOTLE</a:t>
                      </a: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 COLOCA EL POLLO PREVIAMENTE CALIENTE ENSIMA DEL LA BASE DE LA CHAPATA,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EL QUESO CABRA SE ESPOLVOREADO Y SE COLOCA ENSIMA EL QUESO GOUDA </a:t>
                      </a:r>
                      <a:r>
                        <a:rPr lang="es-ES" sz="8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s-ES" sz="800" baseline="0" dirty="0" smtClean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6705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aseline="0" dirty="0" smtClean="0"/>
                        <a:t>PREPARAR LAS VERDURA, PIMIENTO VERDE EN TIRAS Y CEBOLLA EN TIRAS DELGADAS.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aseline="0" dirty="0" smtClean="0"/>
                        <a:t>Y SE RESERVAN. 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5907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baseline="0" dirty="0" smtClean="0"/>
                        <a:t>YA QUE LOS QUESOS ESTAN GRATINADOS Y LA CHAPATA ESTE CRUJIENTE SE SACA DEL HORNO </a:t>
                      </a:r>
                      <a:endParaRPr lang="es-ES" sz="800" baseline="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baseline="0" dirty="0" smtClean="0"/>
                        <a:t>SE COLOCAN LAS VERDURAS SOBRE LA BASE DE LA CHAPATA. </a:t>
                      </a:r>
                      <a:endParaRPr lang="es-ES" sz="800" baseline="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PARTE POR MITAD.</a:t>
                      </a:r>
                      <a:endParaRPr lang="es-ES" sz="800" baseline="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ENTREGA AL CLIENTE.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solidFill>
                            <a:srgbClr val="FF0000"/>
                          </a:solidFill>
                        </a:rPr>
                        <a:t>*Si</a:t>
                      </a:r>
                      <a:r>
                        <a:rPr lang="es-MX" sz="800" baseline="0" dirty="0" smtClean="0">
                          <a:solidFill>
                            <a:srgbClr val="FF0000"/>
                          </a:solidFill>
                        </a:rPr>
                        <a:t> el cliente no lo espera en barra llevarlo a su mesa (todo depende del flujo de clientes que haya en tienda, si hay muchos clientes dejar en barra y gritar la orden) </a:t>
                      </a:r>
                      <a:endParaRPr lang="es-MX" sz="8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pic>
        <p:nvPicPr>
          <p:cNvPr id="11" name="9 Marcador de contenido" descr="DSC02935 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86" y="1514048"/>
            <a:ext cx="2221161" cy="1486316"/>
          </a:xfrm>
          <a:prstGeom prst="rect">
            <a:avLst/>
          </a:prstGeom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929198" y="8718651"/>
            <a:ext cx="1986441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900" b="1" dirty="0" smtClean="0"/>
              <a:t>V. 1</a:t>
            </a:r>
          </a:p>
          <a:p>
            <a:pPr algn="r"/>
            <a:r>
              <a:rPr lang="es-ES" sz="800" dirty="0" smtClean="0"/>
              <a:t>fecha de actualización 13 de octubre 2011  </a:t>
            </a:r>
            <a:endParaRPr lang="es-ES" sz="8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40" y="4572000"/>
            <a:ext cx="1000132" cy="656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C:\Documents and Settings\adminitrador1\Escritorio\fotos de video\calentar horn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40" y="3929058"/>
            <a:ext cx="928694" cy="588953"/>
          </a:xfrm>
          <a:prstGeom prst="rect">
            <a:avLst/>
          </a:prstGeom>
          <a:noFill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40" y="5214942"/>
            <a:ext cx="928694" cy="73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72" y="5214942"/>
            <a:ext cx="87095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72140" y="5929323"/>
            <a:ext cx="92869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72140" y="6572264"/>
            <a:ext cx="928694" cy="62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572140" y="7143768"/>
            <a:ext cx="928694" cy="59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72140" y="7929586"/>
            <a:ext cx="928694" cy="559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7" name="16 Tabla"/>
          <p:cNvGraphicFramePr>
            <a:graphicFrameLocks noGrp="1"/>
          </p:cNvGraphicFramePr>
          <p:nvPr/>
        </p:nvGraphicFramePr>
        <p:xfrm>
          <a:off x="4857760" y="285720"/>
          <a:ext cx="1785950" cy="411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595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/>
                        <a:t>TIEMPO DE PREPARACION:</a:t>
                      </a:r>
                      <a:r>
                        <a:rPr lang="es-ES" sz="900" baseline="0" dirty="0" smtClean="0"/>
                        <a:t> </a:t>
                      </a:r>
                    </a:p>
                    <a:p>
                      <a:pPr algn="ctr"/>
                      <a:r>
                        <a:rPr lang="es-ES" sz="1200" b="1" dirty="0" smtClean="0"/>
                        <a:t>4´33.9“ MINUTOS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1143032" y="119690"/>
            <a:ext cx="60722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</a:rPr>
              <a:t>ENSALADA SALUDABLE</a:t>
            </a:r>
            <a:endParaRPr lang="es-E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42646" y="928662"/>
          <a:ext cx="2625347" cy="2225040"/>
        </p:xfrm>
        <a:graphic>
          <a:graphicData uri="http://schemas.openxmlformats.org/drawingml/2006/table">
            <a:tbl>
              <a:tblPr firstRow="1" firstCol="1" lastRow="1" lastCol="1" bandRow="1" bandCol="1">
                <a:effectLst/>
                <a:tableStyleId>{5940675A-B579-460E-94D1-54222C63F5DA}</a:tableStyleId>
              </a:tblPr>
              <a:tblGrid>
                <a:gridCol w="1125149"/>
                <a:gridCol w="803678"/>
                <a:gridCol w="696520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Ingredientes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s-ES" sz="1000" b="1" i="1" dirty="0" smtClean="0"/>
                        <a:t>Cantidad</a:t>
                      </a:r>
                      <a:endParaRPr lang="es-ES" sz="1000" b="1" i="1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s-ES" sz="1000" b="1" i="1" u="none" dirty="0" smtClean="0"/>
                        <a:t>unidad</a:t>
                      </a:r>
                      <a:endParaRPr lang="es-ES" sz="1000" b="1" i="1" u="none" dirty="0"/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POLLO</a:t>
                      </a:r>
                      <a:endParaRPr lang="es-ES" sz="8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100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QUESO</a:t>
                      </a: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PANELA</a:t>
                      </a:r>
                      <a:endParaRPr lang="es-ES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40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LECHUGA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100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JITOMATE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50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PEPINO AMERICANO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50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ALMENDRA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10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CROTONES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30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ADEREZO</a:t>
                      </a:r>
                      <a:endParaRPr lang="es-MX" sz="8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30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pic>
        <p:nvPicPr>
          <p:cNvPr id="6" name="Picture 2" descr="D:\Memo Black Coffee\Alimentos\DSC0925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2" y="1000100"/>
            <a:ext cx="2420666" cy="2164634"/>
          </a:xfrm>
          <a:prstGeom prst="rect">
            <a:avLst/>
          </a:prstGeom>
          <a:noFill/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5572140" y="1272528"/>
          <a:ext cx="1071570" cy="1584960"/>
        </p:xfrm>
        <a:graphic>
          <a:graphicData uri="http://schemas.openxmlformats.org/drawingml/2006/table">
            <a:tbl>
              <a:tblPr firstRow="1" firstCol="1" lastRow="1" lastCol="1" bandRow="1" bandCol="1">
                <a:effectLst/>
                <a:tableStyleId>{5940675A-B579-460E-94D1-54222C63F5DA}</a:tableStyleId>
              </a:tblPr>
              <a:tblGrid>
                <a:gridCol w="1071570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Utensilios</a:t>
                      </a: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CUHILLO</a:t>
                      </a:r>
                      <a:r>
                        <a:rPr lang="es-ES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CHEF</a:t>
                      </a:r>
                      <a:endParaRPr lang="es-ES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ESPATULA</a:t>
                      </a:r>
                      <a:r>
                        <a:rPr lang="es-ES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METAL</a:t>
                      </a:r>
                      <a:endParaRPr lang="es-ES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PINZAS</a:t>
                      </a: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ESPATULA DE PLASTICO </a:t>
                      </a: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HORNO</a:t>
                      </a: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28604" y="3643306"/>
          <a:ext cx="6070086" cy="414528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67893"/>
                <a:gridCol w="4822065"/>
                <a:gridCol w="980128"/>
              </a:tblGrid>
              <a:tr h="487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PRECALIENTA EL HORNO A 250° C POR 10 MIN O HASTA QUE ESTE CALIENTE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="1" i="1" u="none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s-ES" sz="800" b="1" dirty="0" smtClean="0"/>
                        <a:t>2</a:t>
                      </a:r>
                      <a:endParaRPr lang="es-ES" sz="800" b="1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COLOCA EL POLLO CORTADO  PREVIAMENTE EN TIRAS EN EL HORNO POR 3 MIN APROXIMADAMENTE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TROCEAR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LA LECHUGA CON LAS MANOS </a:t>
                      </a:r>
                      <a:endParaRPr lang="es-MX" sz="80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algn="l"/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baseline="0" dirty="0" smtClean="0"/>
                        <a:t>MONTAR ENSALADA EN PLATO: PRIMERO LA LECHUGA, Y EL JITOMATE, DESPUES PEPINO, ALMENDRAS Y TERMINAR CON EL QUESOS</a:t>
                      </a:r>
                      <a:endParaRPr lang="es-ES" sz="800" baseline="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baseline="0" dirty="0" smtClean="0"/>
                        <a:t>SE RETIRA DEL HORNO EL POLLO Y SE COLOCA ENCIMA DE LA ENSALADA</a:t>
                      </a:r>
                      <a:endParaRPr lang="es-ES" sz="800" baseline="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baseline="0" dirty="0" smtClean="0"/>
                        <a:t>SE AGREGA EL ADEREZO</a:t>
                      </a:r>
                    </a:p>
                    <a:p>
                      <a:pPr algn="l"/>
                      <a:r>
                        <a:rPr lang="es-ES" sz="800" baseline="0" dirty="0" smtClean="0"/>
                        <a:t>Opcional: los aderezo a elegir son cilantro italiano y chipotle</a:t>
                      </a:r>
                    </a:p>
                    <a:p>
                      <a:pPr algn="l"/>
                      <a:r>
                        <a:rPr lang="es-ES" sz="800" baseline="0" dirty="0" smtClean="0">
                          <a:solidFill>
                            <a:srgbClr val="FF0000"/>
                          </a:solidFill>
                        </a:rPr>
                        <a:t>*Si la orden lleva extra aderezo o extra crotones se coloca en un envase (</a:t>
                      </a:r>
                      <a:r>
                        <a:rPr lang="es-ES" sz="800" baseline="0" dirty="0" err="1" smtClean="0">
                          <a:solidFill>
                            <a:srgbClr val="FF0000"/>
                          </a:solidFill>
                        </a:rPr>
                        <a:t>ramequi</a:t>
                      </a:r>
                      <a:r>
                        <a:rPr lang="es-ES" sz="800" baseline="0" dirty="0" smtClean="0">
                          <a:solidFill>
                            <a:srgbClr val="FF0000"/>
                          </a:solidFill>
                        </a:rPr>
                        <a:t>) y se entrega junto con la orden</a:t>
                      </a:r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i="1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dirty="0" smtClean="0">
                          <a:solidFill>
                            <a:schemeClr val="tx1"/>
                          </a:solidFill>
                        </a:rPr>
                        <a:t>SE TERMINA LA ENSALADA</a:t>
                      </a:r>
                      <a:r>
                        <a:rPr lang="es-MX" sz="800" baseline="0" dirty="0" smtClean="0">
                          <a:solidFill>
                            <a:schemeClr val="tx1"/>
                          </a:solidFill>
                        </a:rPr>
                        <a:t> CON LOS CROTONES DE PAN</a:t>
                      </a:r>
                      <a:endParaRPr lang="es-MX" sz="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s-ES" sz="800" dirty="0" smtClean="0"/>
                        <a:t>9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ENTREGA AL CLIENTE.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solidFill>
                            <a:srgbClr val="FF0000"/>
                          </a:solidFill>
                        </a:rPr>
                        <a:t>*Si</a:t>
                      </a:r>
                      <a:r>
                        <a:rPr lang="es-MX" sz="800" baseline="0" dirty="0" smtClean="0">
                          <a:solidFill>
                            <a:srgbClr val="FF0000"/>
                          </a:solidFill>
                        </a:rPr>
                        <a:t> el cliente no lo espera en barra llevarlo a su mesa (todo depende del flujo de clientes que haya en tienda, si hay muchos clientes dejar en barra y gritar la orden) </a:t>
                      </a:r>
                      <a:endParaRPr lang="es-MX" sz="8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929198" y="8718651"/>
            <a:ext cx="1986441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900" b="1" dirty="0" smtClean="0"/>
              <a:t>V. 1</a:t>
            </a:r>
          </a:p>
          <a:p>
            <a:pPr algn="r"/>
            <a:r>
              <a:rPr lang="es-ES" sz="800" dirty="0" smtClean="0"/>
              <a:t>fecha de actualización 13 de octubre 2011  </a:t>
            </a:r>
            <a:endParaRPr lang="es-ES" sz="800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4857760" y="285720"/>
          <a:ext cx="1785950" cy="411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595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/>
                        <a:t>TIEMPO DE PREPARACION:</a:t>
                      </a:r>
                      <a:r>
                        <a:rPr lang="es-ES" sz="900" baseline="0" dirty="0" smtClean="0"/>
                        <a:t> </a:t>
                      </a:r>
                    </a:p>
                    <a:p>
                      <a:pPr algn="ctr"/>
                      <a:r>
                        <a:rPr lang="es-ES" sz="1200" b="1" dirty="0" smtClean="0"/>
                        <a:t>5´30“ MINUTOS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40" y="3643306"/>
            <a:ext cx="92869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40" y="4143372"/>
            <a:ext cx="92869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40" y="4643438"/>
            <a:ext cx="92869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40" y="5143504"/>
            <a:ext cx="91438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40" y="5643570"/>
            <a:ext cx="942975" cy="50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72140" y="6143636"/>
            <a:ext cx="92869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3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72140" y="6858016"/>
            <a:ext cx="943132" cy="742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564503" y="8564763"/>
            <a:ext cx="222208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dirty="0" smtClean="0"/>
              <a:t>V. 1</a:t>
            </a:r>
          </a:p>
          <a:p>
            <a:pPr algn="r"/>
            <a:r>
              <a:rPr lang="es-ES" sz="900" dirty="0" smtClean="0"/>
              <a:t>Fecha de actualización 13 de octubre 2011  </a:t>
            </a:r>
            <a:endParaRPr lang="es-ES" sz="900" dirty="0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1643050" y="2636086"/>
          <a:ext cx="3714776" cy="3364674"/>
        </p:xfrm>
        <a:graphic>
          <a:graphicData uri="http://schemas.openxmlformats.org/presentationml/2006/ole">
            <p:oleObj spid="_x0000_s32770" name="Acrobat Document" r:id="rId4" imgW="7542857" imgH="5830114" progId="AcroExch.Document.7">
              <p:embed/>
            </p:oleObj>
          </a:graphicData>
        </a:graphic>
      </p:graphicFrame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262546" y="628509"/>
            <a:ext cx="416671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cs typeface="Arial" pitchFamily="34" charset="0"/>
              </a:rPr>
              <a:t>ALIMENTOS </a:t>
            </a:r>
            <a:r>
              <a:rPr kumimoji="0" lang="es-ES" sz="54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cs typeface="Arial" pitchFamily="34" charset="0"/>
              </a:rPr>
              <a:t>DULCES</a:t>
            </a:r>
            <a:endParaRPr kumimoji="0" lang="es-E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214282"/>
            <a:ext cx="413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C00000"/>
                </a:solidFill>
              </a:rPr>
              <a:t>BAGEL DE FRESA</a:t>
            </a:r>
            <a:endParaRPr lang="es-ES" sz="2800" b="1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60711" y="1643042"/>
          <a:ext cx="2625347" cy="1005840"/>
        </p:xfrm>
        <a:graphic>
          <a:graphicData uri="http://schemas.openxmlformats.org/drawingml/2006/table">
            <a:tbl>
              <a:tblPr firstRow="1" firstCol="1" lastRow="1" lastCol="1" bandRow="1" bandCol="1">
                <a:effectLst/>
                <a:tableStyleId>{5940675A-B579-460E-94D1-54222C63F5DA}</a:tableStyleId>
              </a:tblPr>
              <a:tblGrid>
                <a:gridCol w="1125149"/>
                <a:gridCol w="803678"/>
                <a:gridCol w="696520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Ingredientes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s-ES" sz="1000" b="1" i="1" dirty="0" smtClean="0"/>
                        <a:t>Cantidad</a:t>
                      </a:r>
                      <a:endParaRPr lang="es-ES" sz="1000" b="1" i="1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s-ES" sz="1000" b="1" i="1" u="none" dirty="0" smtClean="0"/>
                        <a:t>unidad</a:t>
                      </a:r>
                      <a:endParaRPr lang="es-ES" sz="1000" b="1" i="1" u="none" dirty="0"/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PAN BAGEL NATURAL</a:t>
                      </a:r>
                      <a:endParaRPr lang="es-ES" sz="8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1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PIEZA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MERMELADA</a:t>
                      </a: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FRESA</a:t>
                      </a:r>
                      <a:endParaRPr lang="es-ES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30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QUESO CREMA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20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pic>
        <p:nvPicPr>
          <p:cNvPr id="6" name="Picture 2" descr="D:\Memo Black Coffee\Alimentos\DSC091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3757" y="1285852"/>
            <a:ext cx="2576945" cy="1928553"/>
          </a:xfrm>
          <a:prstGeom prst="rect">
            <a:avLst/>
          </a:prstGeom>
          <a:noFill/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5643578" y="1285852"/>
          <a:ext cx="1071570" cy="1859280"/>
        </p:xfrm>
        <a:graphic>
          <a:graphicData uri="http://schemas.openxmlformats.org/drawingml/2006/table">
            <a:tbl>
              <a:tblPr firstRow="1" firstCol="1" lastRow="1" lastCol="1" bandRow="1" bandCol="1">
                <a:effectLst/>
                <a:tableStyleId>{5940675A-B579-460E-94D1-54222C63F5DA}</a:tableStyleId>
              </a:tblPr>
              <a:tblGrid>
                <a:gridCol w="1071570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Utensilios</a:t>
                      </a: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CUCHILLO</a:t>
                      </a:r>
                      <a:r>
                        <a:rPr lang="es-ES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PARA PAN</a:t>
                      </a:r>
                      <a:endParaRPr lang="es-ES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CUCHILLO CHEF</a:t>
                      </a: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ESPATULA DE METAL</a:t>
                      </a: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ESPATULA DE PLASTICO </a:t>
                      </a: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HORNO</a:t>
                      </a: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PINZAS </a:t>
                      </a: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30748" y="3643306"/>
          <a:ext cx="6070086" cy="524256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67893"/>
                <a:gridCol w="4822065"/>
                <a:gridCol w="980128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PRECALIENTA EL HORNO A 250° C POR 10 MIN O HASTA QUE ESTE CALIENTE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="1" i="1" u="none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800" b="1" dirty="0" smtClean="0"/>
                        <a:t>2</a:t>
                      </a:r>
                      <a:endParaRPr lang="es-ES" sz="800" b="1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PARTE EL PAN POR </a:t>
                      </a: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MITAD</a:t>
                      </a:r>
                    </a:p>
                    <a:p>
                      <a:pPr algn="l"/>
                      <a:endParaRPr lang="es-MX" sz="8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algn="l"/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UNTA DE QUESO CREMA SOBRE LA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BASE DEL PAN  Y LA 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TAPA</a:t>
                      </a:r>
                    </a:p>
                    <a:p>
                      <a:pPr algn="l"/>
                      <a:endParaRPr lang="es-MX" sz="80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algn="l"/>
                      <a:endParaRPr lang="es-MX" sz="80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algn="l"/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INTRODUCE TAPA Y BASE DE PAN CON EL QUESO CREMA DURANTE 3 MINUTOS AL HORNO 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APROXIMADAMENTE</a:t>
                      </a:r>
                    </a:p>
                    <a:p>
                      <a:pPr algn="l"/>
                      <a:endParaRPr lang="es-MX" sz="80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algn="l"/>
                      <a:endParaRPr lang="es-MX" sz="80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baseline="0" dirty="0" smtClean="0"/>
                        <a:t>SE SACA DEL </a:t>
                      </a:r>
                      <a:r>
                        <a:rPr lang="es-ES" sz="800" baseline="0" dirty="0" smtClean="0"/>
                        <a:t>HORNO</a:t>
                      </a:r>
                    </a:p>
                    <a:p>
                      <a:pPr algn="l"/>
                      <a:endParaRPr lang="es-ES" sz="800" baseline="0" dirty="0" smtClean="0"/>
                    </a:p>
                    <a:p>
                      <a:pPr algn="l"/>
                      <a:endParaRPr lang="es-ES" sz="800" baseline="0" dirty="0" smtClean="0"/>
                    </a:p>
                    <a:p>
                      <a:pPr algn="l"/>
                      <a:endParaRPr lang="es-ES" sz="800" baseline="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baseline="0" dirty="0" smtClean="0"/>
                        <a:t>SE UNTA LA MERMELADA DE FRESA CON AYUDA DE UNA ESPATULA DE PLASTICO SOBRE LA </a:t>
                      </a:r>
                      <a:r>
                        <a:rPr lang="es-ES" sz="800" baseline="0" dirty="0" smtClean="0"/>
                        <a:t>BASE</a:t>
                      </a:r>
                    </a:p>
                    <a:p>
                      <a:pPr algn="l"/>
                      <a:endParaRPr lang="es-ES" sz="800" baseline="0" dirty="0" smtClean="0"/>
                    </a:p>
                    <a:p>
                      <a:pPr algn="l"/>
                      <a:endParaRPr lang="es-ES" sz="800" baseline="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baseline="0" dirty="0" smtClean="0"/>
                        <a:t>SE UNEN LAS PARTES (TAPA Y BASE)</a:t>
                      </a:r>
                    </a:p>
                    <a:p>
                      <a:pPr algn="l"/>
                      <a:endParaRPr lang="es-MX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s-MX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s-MX" sz="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dirty="0" smtClean="0">
                          <a:solidFill>
                            <a:schemeClr val="tx1"/>
                          </a:solidFill>
                        </a:rPr>
                        <a:t>CORTAR</a:t>
                      </a:r>
                      <a:r>
                        <a:rPr lang="es-MX" sz="800" baseline="0" dirty="0" smtClean="0">
                          <a:solidFill>
                            <a:schemeClr val="tx1"/>
                          </a:solidFill>
                        </a:rPr>
                        <a:t> EL BAGUEL POR </a:t>
                      </a:r>
                      <a:r>
                        <a:rPr lang="es-MX" sz="800" baseline="0" dirty="0" smtClean="0">
                          <a:solidFill>
                            <a:schemeClr val="tx1"/>
                          </a:solidFill>
                        </a:rPr>
                        <a:t>MITAD</a:t>
                      </a:r>
                    </a:p>
                    <a:p>
                      <a:pPr algn="l"/>
                      <a:endParaRPr lang="es-MX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s-MX" sz="8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endParaRPr lang="es-MX" sz="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i="1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baseline="0" dirty="0" smtClean="0"/>
                        <a:t>SE SIRVE EN UN PLATO Y SE LE COLOCA UNA SERVILLETA Y SE ENTREGA AL CLIENTE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solidFill>
                            <a:srgbClr val="FF0000"/>
                          </a:solidFill>
                        </a:rPr>
                        <a:t>*Si</a:t>
                      </a:r>
                      <a:r>
                        <a:rPr lang="es-MX" sz="800" baseline="0" dirty="0" smtClean="0">
                          <a:solidFill>
                            <a:srgbClr val="FF0000"/>
                          </a:solidFill>
                        </a:rPr>
                        <a:t> el cliente no lo espera en barra llevarlo a su mesa (todo depende del flujo de clientes que haya en tienda, si hay muchos clientes dejar en barra y gritar la orden) </a:t>
                      </a:r>
                      <a:endParaRPr lang="es-MX" sz="8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endParaRPr lang="es-ES" sz="800" baseline="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929198" y="8715404"/>
            <a:ext cx="2000869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900" b="1" dirty="0" smtClean="0"/>
              <a:t>V. 1</a:t>
            </a:r>
          </a:p>
          <a:p>
            <a:pPr algn="r"/>
            <a:r>
              <a:rPr lang="es-ES" sz="800" dirty="0" smtClean="0"/>
              <a:t>Fecha de actualización 13 de octubre 2011  </a:t>
            </a:r>
            <a:endParaRPr lang="es-ES" sz="800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4857760" y="285720"/>
          <a:ext cx="1785950" cy="411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595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/>
                        <a:t>TIEMPO DE PREPARACION:</a:t>
                      </a:r>
                      <a:r>
                        <a:rPr lang="es-ES" sz="900" baseline="0" dirty="0" smtClean="0"/>
                        <a:t> </a:t>
                      </a:r>
                    </a:p>
                    <a:p>
                      <a:pPr algn="ctr"/>
                      <a:r>
                        <a:rPr lang="es-ES" sz="1200" b="1" dirty="0" smtClean="0"/>
                        <a:t>3´18“ MINUTOS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40" y="3714744"/>
            <a:ext cx="928694" cy="490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40" y="4214810"/>
            <a:ext cx="92869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40" y="4786314"/>
            <a:ext cx="92869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40" y="6000760"/>
            <a:ext cx="92869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40" y="6572264"/>
            <a:ext cx="92869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72140" y="7072330"/>
            <a:ext cx="928694" cy="55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3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72140" y="7715272"/>
            <a:ext cx="928694" cy="58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32" name="Picture 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72140" y="8358214"/>
            <a:ext cx="928694" cy="58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833" name="Picture 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72140" y="5429256"/>
            <a:ext cx="937634" cy="49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155509"/>
            <a:ext cx="3158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</a:rPr>
              <a:t>GALLETAS OTIS</a:t>
            </a:r>
            <a:endParaRPr lang="es-E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535762" y="1142976"/>
          <a:ext cx="2625347" cy="2190485"/>
        </p:xfrm>
        <a:graphic>
          <a:graphicData uri="http://schemas.openxmlformats.org/drawingml/2006/table">
            <a:tbl>
              <a:tblPr firstRow="1" firstCol="1" lastRow="1" lastCol="1" bandRow="1" bandCol="1">
                <a:effectLst/>
                <a:tableStyleId>{5940675A-B579-460E-94D1-54222C63F5DA}</a:tableStyleId>
              </a:tblPr>
              <a:tblGrid>
                <a:gridCol w="1125149"/>
                <a:gridCol w="803678"/>
                <a:gridCol w="696520"/>
              </a:tblGrid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Ingredientes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s-ES" sz="1000" b="1" i="1" dirty="0" smtClean="0"/>
                        <a:t>Cantidad</a:t>
                      </a:r>
                      <a:endParaRPr lang="es-ES" sz="1000" b="1" i="1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s-ES" sz="1000" b="1" i="1" u="none" dirty="0" smtClean="0"/>
                        <a:t>Unidad</a:t>
                      </a:r>
                      <a:endParaRPr lang="es-ES" sz="1000" b="1" i="1" u="none" dirty="0"/>
                    </a:p>
                  </a:txBody>
                  <a:tcPr marL="68580" marR="68580" marT="60960" marB="60960"/>
                </a:tc>
              </a:tr>
              <a:tr h="402325">
                <a:tc>
                  <a:txBody>
                    <a:bodyPr/>
                    <a:lstStyle/>
                    <a:p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GALLETA CHOCOCHIP</a:t>
                      </a:r>
                      <a:endParaRPr lang="es-ES" sz="8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8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PIEZA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528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GALLETA</a:t>
                      </a:r>
                      <a:r>
                        <a:rPr lang="es-ES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CHOCOLATE BLANCO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8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PIEZA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325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GALLETA AVENA Y PASA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8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PIEZA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528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GALLETA DOBLE CHOCOLATE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8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PIEZA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12890" y="3754780"/>
          <a:ext cx="6070086" cy="454435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67893"/>
                <a:gridCol w="4822065"/>
                <a:gridCol w="980128"/>
              </a:tblGrid>
              <a:tr h="4600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PRECALIENTA EL HORNO A 250° C POR 10 MIN O HASTA QUE ESTE CALIENTE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="1" i="1" u="none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s-ES" sz="800" b="1" dirty="0" smtClean="0"/>
                        <a:t>2</a:t>
                      </a:r>
                      <a:endParaRPr lang="es-ES" sz="800" b="1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TOMAR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LAS GALLETAS DEL REFRIGERADOR Y DEJAR REPOSAR 15 MINUTOS APROXIMADAMENTE (O HASTA QUE TOMEN TEMPERATURA AMBIENTE)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dirty="0" smtClean="0"/>
                        <a:t>COLOCAR EL PAPEL DE ALIMENTOS SOBRE LA CHAROLA</a:t>
                      </a:r>
                    </a:p>
                    <a:p>
                      <a:pPr algn="l"/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6705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COLOCAR LAS GALLETAS SOBRE LA CHAROLA UTILIZANDO LOS GUANTES DE PLASTICO, CON UNA SEPARACION DE 5 CM APROXIMADAMENTE ENTRE CADA GALLETA (8 GALLETAS MAXIMO POR CHAROLA )</a:t>
                      </a:r>
                      <a:endParaRPr lang="es-ES" sz="800" baseline="0" dirty="0" smtClean="0"/>
                    </a:p>
                    <a:p>
                      <a:pPr algn="l"/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aseline="0" dirty="0" smtClean="0"/>
                        <a:t>COLOCAR LA CHAROLA CON LAS GALLETAS DENTRO DEL HORNO, CERRAR LA PUERTA Y PROGRAMAR 8 MINUTOS EN EL TIMER</a:t>
                      </a:r>
                    </a:p>
                    <a:p>
                      <a:pPr algn="l"/>
                      <a:endParaRPr lang="es-ES" sz="800" baseline="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baseline="0" dirty="0" smtClean="0"/>
                        <a:t>AL TERMINO DE LOS 8 MINUTOS, ABRIR EL HORNO, DAR LA VUELTA A LA CHAROLA CON LAS GALLETAS PARA QUE TENGAN UN COCIMIENTO PAREJO</a:t>
                      </a:r>
                      <a:endParaRPr lang="es-ES" sz="800" baseline="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dirty="0" smtClean="0">
                          <a:solidFill>
                            <a:schemeClr val="tx1"/>
                          </a:solidFill>
                        </a:rPr>
                        <a:t>PROGRAMAR 8 MINUTOS EN EL TIMER, DEJAR HORNEAR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baseline="0" dirty="0" smtClean="0"/>
                        <a:t>SACAR LA CHAROLA CON LAS GALLETAS DEL HORNO CON LA AYUDA DE LOS GUANTES PARA HORNO O PINZAS Y DEJAR REPOSAR 10 MINUTOS APROXIMADAMENTE PARA QUE SE ENFRIEN</a:t>
                      </a:r>
                      <a:endParaRPr lang="es-ES" sz="800" baseline="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UNA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VEZ FRIAS, COLOCAR LAS GALLETAS SOBRE EL PLATO PARA GALLETAS DE VITRINA</a:t>
                      </a:r>
                      <a:endParaRPr lang="es-MX" sz="8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pic>
        <p:nvPicPr>
          <p:cNvPr id="7" name="6 Marcador de contenido" descr="E:\Memo Black Coffee\Postres\DSC08938 copy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62" y="1285857"/>
            <a:ext cx="935182" cy="77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E:\Memo Black Coffee\Postres\DSC08950 cop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6926" y="1285852"/>
            <a:ext cx="889462" cy="77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E:\Memo Black Coffee\Postres\DSC08975 copy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62" y="2214546"/>
            <a:ext cx="935182" cy="77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 descr="E:\Memo Black Coffee\Postres\DSC08986 copy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68116" y="2214546"/>
            <a:ext cx="889462" cy="77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5411405" y="1047725"/>
          <a:ext cx="1071570" cy="2377440"/>
        </p:xfrm>
        <a:graphic>
          <a:graphicData uri="http://schemas.openxmlformats.org/drawingml/2006/table">
            <a:tbl>
              <a:tblPr firstRow="1" firstCol="1" lastRow="1" lastCol="1" bandRow="1" bandCol="1">
                <a:effectLst/>
                <a:tableStyleId>{5940675A-B579-460E-94D1-54222C63F5DA}</a:tableStyleId>
              </a:tblPr>
              <a:tblGrid>
                <a:gridCol w="1071570"/>
              </a:tblGrid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Utensilios</a:t>
                      </a:r>
                    </a:p>
                  </a:txBody>
                  <a:tcPr marL="68580" marR="68580" marT="60960" marB="60960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CHAROLA</a:t>
                      </a:r>
                      <a:r>
                        <a:rPr lang="es-ES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PARA HORNO</a:t>
                      </a:r>
                      <a:endParaRPr lang="es-ES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PAPEL</a:t>
                      </a:r>
                      <a:r>
                        <a:rPr lang="es-ES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PARA ALIMENTOS</a:t>
                      </a:r>
                      <a:endParaRPr lang="es-ES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GUANTES</a:t>
                      </a:r>
                      <a:r>
                        <a:rPr lang="es-ES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PARA HORNO</a:t>
                      </a:r>
                      <a:endParaRPr lang="es-ES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ESPATULA</a:t>
                      </a: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DE METAL</a:t>
                      </a:r>
                      <a:endParaRPr lang="es-MX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HORNO</a:t>
                      </a:r>
                    </a:p>
                  </a:txBody>
                  <a:tcPr marL="68580" marR="68580" marT="60960" marB="60960"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PINZAS </a:t>
                      </a: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4929198" y="8715404"/>
            <a:ext cx="1986441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900" b="1" dirty="0" smtClean="0"/>
              <a:t>V. 1</a:t>
            </a:r>
          </a:p>
          <a:p>
            <a:pPr algn="r"/>
            <a:r>
              <a:rPr lang="es-ES" sz="800" dirty="0" smtClean="0"/>
              <a:t>fecha de actualización 13 de octubre 2011  </a:t>
            </a:r>
            <a:endParaRPr lang="es-ES" sz="800" dirty="0"/>
          </a:p>
        </p:txBody>
      </p:sp>
      <p:grpSp>
        <p:nvGrpSpPr>
          <p:cNvPr id="19" name="18 Grupo"/>
          <p:cNvGrpSpPr/>
          <p:nvPr/>
        </p:nvGrpSpPr>
        <p:grpSpPr>
          <a:xfrm>
            <a:off x="5572139" y="3786182"/>
            <a:ext cx="913688" cy="4552476"/>
            <a:chOff x="5572139" y="3786182"/>
            <a:chExt cx="913688" cy="4552476"/>
          </a:xfrm>
        </p:grpSpPr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572140" y="3786182"/>
              <a:ext cx="857256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699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572140" y="5214942"/>
              <a:ext cx="824396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700" name="Picture 4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72140" y="4500562"/>
              <a:ext cx="913687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701" name="Picture 5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572139" y="5929322"/>
              <a:ext cx="870245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702" name="Picture 6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572140" y="6357950"/>
              <a:ext cx="857256" cy="471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703" name="Picture 7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572140" y="6858016"/>
              <a:ext cx="839611" cy="495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704" name="Picture 8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572140" y="7358082"/>
              <a:ext cx="873040" cy="478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705" name="Picture 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572140" y="7858148"/>
              <a:ext cx="857256" cy="480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aphicFrame>
        <p:nvGraphicFramePr>
          <p:cNvPr id="22" name="21 Tabla"/>
          <p:cNvGraphicFramePr>
            <a:graphicFrameLocks noGrp="1"/>
          </p:cNvGraphicFramePr>
          <p:nvPr/>
        </p:nvGraphicFramePr>
        <p:xfrm>
          <a:off x="4857760" y="285720"/>
          <a:ext cx="1785950" cy="411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595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/>
                        <a:t>TIEMPO DE PREPARACION:</a:t>
                      </a:r>
                      <a:r>
                        <a:rPr lang="es-ES" sz="900" baseline="0" dirty="0" smtClean="0"/>
                        <a:t> </a:t>
                      </a:r>
                    </a:p>
                    <a:p>
                      <a:pPr algn="ctr"/>
                      <a:r>
                        <a:rPr lang="es-ES" sz="1200" b="1" dirty="0" smtClean="0"/>
                        <a:t>3´18“ MINUTOS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155509"/>
            <a:ext cx="3158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</a:rPr>
              <a:t>BROWNIES OTIS</a:t>
            </a:r>
            <a:endParaRPr lang="es-E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42646" y="1238227"/>
          <a:ext cx="2625347" cy="1249680"/>
        </p:xfrm>
        <a:graphic>
          <a:graphicData uri="http://schemas.openxmlformats.org/drawingml/2006/table">
            <a:tbl>
              <a:tblPr firstRow="1" firstCol="1" lastRow="1" lastCol="1" bandRow="1" bandCol="1">
                <a:effectLst/>
                <a:tableStyleId>{5940675A-B579-460E-94D1-54222C63F5DA}</a:tableStyleId>
              </a:tblPr>
              <a:tblGrid>
                <a:gridCol w="1125149"/>
                <a:gridCol w="803678"/>
                <a:gridCol w="696520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Ingredientes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s-ES" sz="1000" b="1" i="1" dirty="0" smtClean="0"/>
                        <a:t>Cantidad</a:t>
                      </a:r>
                      <a:endParaRPr lang="es-ES" sz="1000" b="1" i="1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s-ES" sz="1000" b="1" i="1" u="none" dirty="0" smtClean="0"/>
                        <a:t>Unidad</a:t>
                      </a:r>
                      <a:endParaRPr lang="es-ES" sz="1000" b="1" i="1" u="none" dirty="0"/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BLOQUE BROWNIE </a:t>
                      </a:r>
                      <a:endParaRPr lang="es-ES" sz="8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1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PIEZA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AZUCAR GLASS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50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RENDIMIENTO 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8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PZ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pic>
        <p:nvPicPr>
          <p:cNvPr id="6" name="Picture 3" descr="D:\Memo Black Coffee\Postres\DSC0914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2" y="1142976"/>
            <a:ext cx="2317588" cy="1552818"/>
          </a:xfrm>
          <a:prstGeom prst="rect">
            <a:avLst/>
          </a:prstGeom>
          <a:noFill/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5429264" y="952475"/>
          <a:ext cx="1071570" cy="2103120"/>
        </p:xfrm>
        <a:graphic>
          <a:graphicData uri="http://schemas.openxmlformats.org/drawingml/2006/table">
            <a:tbl>
              <a:tblPr firstRow="1" firstCol="1" lastRow="1" lastCol="1" bandRow="1" bandCol="1">
                <a:effectLst/>
                <a:tableStyleId>{5940675A-B579-460E-94D1-54222C63F5DA}</a:tableStyleId>
              </a:tblPr>
              <a:tblGrid>
                <a:gridCol w="1071570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Utensilios</a:t>
                      </a: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CHAROLA</a:t>
                      </a:r>
                      <a:r>
                        <a:rPr lang="es-ES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PARA HORNO</a:t>
                      </a:r>
                      <a:endParaRPr lang="es-ES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PAPEL</a:t>
                      </a:r>
                      <a:r>
                        <a:rPr lang="es-ES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PARA ALIMENTOS</a:t>
                      </a:r>
                      <a:endParaRPr lang="es-ES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GUANTES</a:t>
                      </a:r>
                      <a:r>
                        <a:rPr lang="es-ES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PARA HORNO</a:t>
                      </a:r>
                      <a:endParaRPr lang="es-ES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ESPATULA</a:t>
                      </a: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DE METAL</a:t>
                      </a:r>
                      <a:endParaRPr lang="es-MX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HORNO</a:t>
                      </a: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PINZAS </a:t>
                      </a: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375026" y="3905245"/>
          <a:ext cx="6070086" cy="515112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67893"/>
                <a:gridCol w="4822065"/>
                <a:gridCol w="980128"/>
              </a:tblGrid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dirty="0" smtClean="0"/>
                        <a:t>PORCIONAR</a:t>
                      </a:r>
                      <a:r>
                        <a:rPr lang="es-ES" sz="800" baseline="0" dirty="0" smtClean="0"/>
                        <a:t> LA CHAROLA DE BROWNIES EN 8 PIEZAS</a:t>
                      </a:r>
                      <a:endParaRPr lang="es-ES" sz="800" dirty="0" smtClean="0"/>
                    </a:p>
                    <a:p>
                      <a:endParaRPr lang="es-ES" dirty="0" smtClean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="1" i="1" u="none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s-ES" sz="800" b="1" dirty="0" smtClean="0"/>
                        <a:t>2</a:t>
                      </a:r>
                      <a:endParaRPr lang="es-ES" sz="800" b="1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PRECALIENTA EL HORNO A 250° C POR 10 MIN O HASTA QUE ESTE CALIENTE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TOMAR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LA CHAROLA 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DE BROWNIE DEL 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REFRIGERADOR</a:t>
                      </a:r>
                    </a:p>
                    <a:p>
                      <a:pPr algn="l"/>
                      <a:endParaRPr lang="es-MX" sz="80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algn="l"/>
                      <a:endParaRPr lang="es-MX" sz="80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algn="l"/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dirty="0" smtClean="0"/>
                        <a:t>COLOCAR EL PAPEL DE ALIMENTOS SOBRE LA </a:t>
                      </a:r>
                      <a:r>
                        <a:rPr lang="es-ES" sz="800" dirty="0" smtClean="0"/>
                        <a:t>CHAROLA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800" dirty="0" smtClean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b="1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dirty="0" smtClean="0"/>
                        <a:t>TOMAR</a:t>
                      </a:r>
                      <a:r>
                        <a:rPr lang="es-ES" sz="800" baseline="0" dirty="0" smtClean="0"/>
                        <a:t> </a:t>
                      </a:r>
                      <a:r>
                        <a:rPr lang="es-ES" sz="800" dirty="0" smtClean="0"/>
                        <a:t>UNA PIEZA DE BROWNIE Y COLOCARLO EN LA CHAROLA,</a:t>
                      </a:r>
                      <a:r>
                        <a:rPr lang="es-ES" sz="800" baseline="0" dirty="0" smtClean="0"/>
                        <a:t> Y METER AL HORNO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baseline="0" dirty="0" smtClean="0"/>
                        <a:t>AL TERMINO DE LOS 5 MINUTOS, ABRIR EL HORNO Y </a:t>
                      </a:r>
                      <a:r>
                        <a:rPr lang="es-ES" sz="800" baseline="0" dirty="0" smtClean="0"/>
                        <a:t>SACAR EL BROWNIE</a:t>
                      </a:r>
                      <a:endParaRPr lang="es-ES" sz="800" baseline="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dirty="0" smtClean="0">
                          <a:solidFill>
                            <a:schemeClr val="tx1"/>
                          </a:solidFill>
                        </a:rPr>
                        <a:t>ESPOLVOREAR EL AZUCAR GLASS</a:t>
                      </a:r>
                      <a:r>
                        <a:rPr lang="es-MX" sz="800" baseline="0" dirty="0" smtClean="0">
                          <a:solidFill>
                            <a:schemeClr val="tx1"/>
                          </a:solidFill>
                        </a:rPr>
                        <a:t> SOBRE LOS BROWNIES</a:t>
                      </a:r>
                      <a:endParaRPr lang="es-MX" sz="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baseline="0" dirty="0" smtClean="0"/>
                        <a:t>COLOCAR EL BROWNIE EN EL PLATO 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SERVIIR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EN 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PLATO CON SERVILLETA Y ENTREGAR AL CLIENTE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solidFill>
                            <a:srgbClr val="FF0000"/>
                          </a:solidFill>
                        </a:rPr>
                        <a:t>*Si</a:t>
                      </a:r>
                      <a:r>
                        <a:rPr lang="es-MX" sz="800" baseline="0" dirty="0" smtClean="0">
                          <a:solidFill>
                            <a:srgbClr val="FF0000"/>
                          </a:solidFill>
                        </a:rPr>
                        <a:t> el cliente no lo espera en barra llevarlo a su mesa (todo depende del flujo de clientes que haya en tienda, si hay muchos clientes dejar en barra y gritar la orden) </a:t>
                      </a:r>
                      <a:endParaRPr lang="es-MX" sz="8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929198" y="8715404"/>
            <a:ext cx="1986441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900" b="1" dirty="0" smtClean="0"/>
              <a:t>V. 1</a:t>
            </a:r>
          </a:p>
          <a:p>
            <a:pPr algn="r"/>
            <a:r>
              <a:rPr lang="es-ES" sz="800" dirty="0" smtClean="0"/>
              <a:t>fecha de actualización 13 de octubre 2011  </a:t>
            </a:r>
            <a:endParaRPr lang="es-ES" sz="800" dirty="0"/>
          </a:p>
        </p:txBody>
      </p:sp>
      <p:graphicFrame>
        <p:nvGraphicFramePr>
          <p:cNvPr id="11" name="10 Tabla"/>
          <p:cNvGraphicFramePr>
            <a:graphicFrameLocks noGrp="1"/>
          </p:cNvGraphicFramePr>
          <p:nvPr/>
        </p:nvGraphicFramePr>
        <p:xfrm>
          <a:off x="4857760" y="285720"/>
          <a:ext cx="1785950" cy="411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595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/>
                        <a:t>TIEMPO DE PREPARACION:</a:t>
                      </a:r>
                      <a:r>
                        <a:rPr lang="es-ES" sz="900" baseline="0" dirty="0" smtClean="0"/>
                        <a:t> </a:t>
                      </a:r>
                    </a:p>
                    <a:p>
                      <a:pPr algn="ctr"/>
                      <a:r>
                        <a:rPr lang="es-ES" sz="1200" b="1" dirty="0" smtClean="0"/>
                        <a:t>3´18“ MINUTOS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702" y="3857620"/>
            <a:ext cx="852271" cy="5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40" y="5857884"/>
            <a:ext cx="832754" cy="53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40" y="6429388"/>
            <a:ext cx="85725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40" y="5214942"/>
            <a:ext cx="857649" cy="542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 descr="C:\Documents and Settings\adminitrador1\Escritorio\fotos de video\calentar horn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702" y="4500562"/>
            <a:ext cx="928694" cy="588953"/>
          </a:xfrm>
          <a:prstGeom prst="rect">
            <a:avLst/>
          </a:prstGeom>
          <a:noFill/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93653" y="4000496"/>
            <a:ext cx="928694" cy="66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00702" y="7000892"/>
            <a:ext cx="857256" cy="442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0702" y="7500958"/>
            <a:ext cx="928694" cy="42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736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00702" y="8001024"/>
            <a:ext cx="92869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155509"/>
            <a:ext cx="3158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800" b="1" dirty="0" smtClean="0">
                <a:solidFill>
                  <a:srgbClr val="FF0000"/>
                </a:solidFill>
              </a:rPr>
              <a:t>MUFFIN OTIS</a:t>
            </a:r>
            <a:endParaRPr lang="es-E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21447" y="950212"/>
          <a:ext cx="2625347" cy="1127760"/>
        </p:xfrm>
        <a:graphic>
          <a:graphicData uri="http://schemas.openxmlformats.org/drawingml/2006/table">
            <a:tbl>
              <a:tblPr firstRow="1" firstCol="1" lastRow="1" lastCol="1" bandRow="1" bandCol="1">
                <a:effectLst/>
                <a:tableStyleId>{5940675A-B579-460E-94D1-54222C63F5DA}</a:tableStyleId>
              </a:tblPr>
              <a:tblGrid>
                <a:gridCol w="1125149"/>
                <a:gridCol w="803678"/>
                <a:gridCol w="696520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Ingredientes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s-ES" sz="1000" b="1" i="1" dirty="0" smtClean="0"/>
                        <a:t>Cantidad</a:t>
                      </a:r>
                      <a:endParaRPr lang="es-ES" sz="1000" b="1" i="1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s-ES" sz="1000" b="1" i="1" u="none" dirty="0" smtClean="0"/>
                        <a:t>Unidad</a:t>
                      </a:r>
                      <a:endParaRPr lang="es-ES" sz="1000" b="1" i="1" u="none" dirty="0"/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MUFFIN CHOCOCHIP</a:t>
                      </a:r>
                      <a:endParaRPr lang="es-ES" sz="8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1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PIEZA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MUFIN</a:t>
                      </a:r>
                      <a:r>
                        <a:rPr lang="es-ES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MANZANA CANELA</a:t>
                      </a:r>
                      <a:endParaRPr lang="es-ES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1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PIEZA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MUFFIN BLUEBERRY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1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PIEZA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12890" y="3913502"/>
          <a:ext cx="6070086" cy="4262782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67893"/>
                <a:gridCol w="4822065"/>
                <a:gridCol w="980128"/>
              </a:tblGrid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i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MUFFIN CALIENTE: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1200" b="1" i="1" u="none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/>
                        <a:t>1</a:t>
                      </a:r>
                      <a:endParaRPr lang="es-ES" sz="1200" b="1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dirty="0" smtClean="0"/>
                        <a:t>TOMAR EL MUFFIN DEL REFRIGERADOR </a:t>
                      </a:r>
                      <a:endParaRPr lang="es-ES" sz="800" dirty="0" smtClean="0"/>
                    </a:p>
                    <a:p>
                      <a:pPr algn="l"/>
                      <a:endParaRPr lang="es-ES" sz="800" dirty="0" smtClean="0"/>
                    </a:p>
                    <a:p>
                      <a:pPr algn="l"/>
                      <a:endParaRPr lang="es-ES" sz="800" dirty="0" smtClean="0"/>
                    </a:p>
                    <a:p>
                      <a:pPr algn="l"/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dirty="0" smtClean="0"/>
                        <a:t>CALENTARLO</a:t>
                      </a:r>
                      <a:r>
                        <a:rPr lang="es-ES" sz="800" baseline="0" dirty="0" smtClean="0"/>
                        <a:t> EN EL HORNO POR 3 MINUTOS APROXIMADAMENTE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dirty="0" smtClean="0"/>
                        <a:t>COLOCARLO EN EL PLATO CON UNA SERVILLETA Y </a:t>
                      </a:r>
                      <a:r>
                        <a:rPr lang="es-ES" sz="800" dirty="0" smtClean="0"/>
                        <a:t>TENEDOR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baseline="0" dirty="0" smtClean="0"/>
                        <a:t>ENTREGAR AL COMENSAL</a:t>
                      </a:r>
                      <a:endParaRPr lang="es-ES" sz="800" baseline="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12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3330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endParaRPr lang="es-ES" sz="800" baseline="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12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3330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b="1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b="1" dirty="0" smtClean="0">
                          <a:solidFill>
                            <a:schemeClr val="tx1"/>
                          </a:solidFill>
                        </a:rPr>
                        <a:t>MUFFIN FRIO: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12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baseline="0" dirty="0" smtClean="0"/>
                        <a:t>TOMAR EL MUFFIN DEL REFRIGERADOR Y COLOCARLO EN EL PLATO</a:t>
                      </a:r>
                      <a:endParaRPr lang="es-ES" sz="800" baseline="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12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COLOCAR UNA SERVILLETA Y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TENEDOR, ENTREGAR AL COMENSAL</a:t>
                      </a:r>
                      <a:endParaRPr lang="es-MX" sz="8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12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pic>
        <p:nvPicPr>
          <p:cNvPr id="7" name="6 Marcador de contenido" descr="E:\Memo Black Coffee\Postres\DSC09099 copy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6" y="1357290"/>
            <a:ext cx="1342505" cy="100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E:\Memo Black Coffee\Postres\DSC09122 copy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306" y="2500298"/>
            <a:ext cx="1433945" cy="100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E:\Memo Black Coffee\Postres\DSC09084 copy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71942" y="2500298"/>
            <a:ext cx="1388225" cy="100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5000636" y="857224"/>
          <a:ext cx="1071570" cy="1493520"/>
        </p:xfrm>
        <a:graphic>
          <a:graphicData uri="http://schemas.openxmlformats.org/drawingml/2006/table">
            <a:tbl>
              <a:tblPr firstRow="1" firstCol="1" lastRow="1" lastCol="1" bandRow="1" bandCol="1">
                <a:effectLst/>
                <a:tableStyleId>{5940675A-B579-460E-94D1-54222C63F5DA}</a:tableStyleId>
              </a:tblPr>
              <a:tblGrid>
                <a:gridCol w="1071570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Utensilios</a:t>
                      </a: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CHAROLA</a:t>
                      </a:r>
                      <a:r>
                        <a:rPr lang="es-ES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PARA HORNO</a:t>
                      </a:r>
                      <a:endParaRPr lang="es-ES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GUANTES</a:t>
                      </a:r>
                      <a:r>
                        <a:rPr lang="es-ES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PARA HORNO</a:t>
                      </a:r>
                      <a:endParaRPr lang="es-ES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HORNO</a:t>
                      </a: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PINZAS </a:t>
                      </a: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5204687" y="8556339"/>
            <a:ext cx="1986441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900" b="1" dirty="0" smtClean="0"/>
              <a:t>V. 1</a:t>
            </a:r>
          </a:p>
          <a:p>
            <a:pPr algn="r"/>
            <a:r>
              <a:rPr lang="es-ES" sz="800" dirty="0" smtClean="0"/>
              <a:t>fecha de actualización 13 de octubre 2011  </a:t>
            </a:r>
            <a:endParaRPr lang="es-ES" sz="800" dirty="0"/>
          </a:p>
        </p:txBody>
      </p:sp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4857760" y="285720"/>
          <a:ext cx="1785950" cy="411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595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/>
                        <a:t>TIEMPO DE PREPARACION:</a:t>
                      </a:r>
                      <a:r>
                        <a:rPr lang="es-ES" sz="900" baseline="0" dirty="0" smtClean="0"/>
                        <a:t> </a:t>
                      </a:r>
                    </a:p>
                    <a:p>
                      <a:pPr algn="ctr"/>
                      <a:r>
                        <a:rPr lang="es-ES" sz="1200" b="1" dirty="0" smtClean="0"/>
                        <a:t>3´18“ MINUTOS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702" y="4214810"/>
            <a:ext cx="96354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710" y="4857752"/>
            <a:ext cx="928694" cy="62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702" y="4857752"/>
            <a:ext cx="857256" cy="579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0702" y="5857884"/>
            <a:ext cx="92869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702" y="7286644"/>
            <a:ext cx="928694" cy="62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0702" y="7929586"/>
            <a:ext cx="92869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564503" y="8564763"/>
            <a:ext cx="222208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dirty="0" smtClean="0"/>
              <a:t>V. 1</a:t>
            </a:r>
          </a:p>
          <a:p>
            <a:pPr algn="r"/>
            <a:r>
              <a:rPr lang="es-ES" sz="900" dirty="0" smtClean="0"/>
              <a:t>Fecha de actualización 13 de octubre 2011  </a:t>
            </a:r>
            <a:endParaRPr lang="es-ES" sz="900" dirty="0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1571612" y="2214546"/>
          <a:ext cx="3714776" cy="3364674"/>
        </p:xfrm>
        <a:graphic>
          <a:graphicData uri="http://schemas.openxmlformats.org/presentationml/2006/ole">
            <p:oleObj spid="_x0000_s15361" name="Acrobat Document" r:id="rId4" imgW="7542857" imgH="5830114" progId="AcroExch.Document.7">
              <p:embed/>
            </p:oleObj>
          </a:graphicData>
        </a:graphic>
      </p:graphicFrame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262546" y="628509"/>
            <a:ext cx="416671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cs typeface="Arial" pitchFamily="34" charset="0"/>
              </a:rPr>
              <a:t>PREPACIONES Y EXTRAS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285776" y="-32"/>
            <a:ext cx="75266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C00000"/>
                </a:solidFill>
              </a:rPr>
              <a:t>MIX DE VEGUETALES EXTRA </a:t>
            </a:r>
          </a:p>
          <a:p>
            <a:pPr algn="ctr"/>
            <a:r>
              <a:rPr lang="es-MX" sz="1400" b="1" dirty="0" smtClean="0">
                <a:solidFill>
                  <a:srgbClr val="C00000"/>
                </a:solidFill>
              </a:rPr>
              <a:t>(opcional para </a:t>
            </a:r>
            <a:r>
              <a:rPr lang="es-MX" sz="1400" b="1" dirty="0" err="1" smtClean="0">
                <a:solidFill>
                  <a:srgbClr val="C00000"/>
                </a:solidFill>
              </a:rPr>
              <a:t>Bagel</a:t>
            </a:r>
            <a:r>
              <a:rPr lang="es-MX" sz="1400" b="1" dirty="0" smtClean="0">
                <a:solidFill>
                  <a:srgbClr val="C00000"/>
                </a:solidFill>
              </a:rPr>
              <a:t>, Baguette, </a:t>
            </a:r>
            <a:r>
              <a:rPr lang="es-MX" sz="1400" b="1" dirty="0" err="1" smtClean="0">
                <a:solidFill>
                  <a:srgbClr val="C00000"/>
                </a:solidFill>
              </a:rPr>
              <a:t>Focaccia</a:t>
            </a:r>
            <a:r>
              <a:rPr lang="es-MX" sz="1400" b="1" dirty="0" smtClean="0">
                <a:solidFill>
                  <a:srgbClr val="C00000"/>
                </a:solidFill>
              </a:rPr>
              <a:t> o </a:t>
            </a:r>
            <a:r>
              <a:rPr lang="es-MX" sz="1400" b="1" dirty="0" err="1" smtClean="0">
                <a:solidFill>
                  <a:srgbClr val="C00000"/>
                </a:solidFill>
              </a:rPr>
              <a:t>Chapata</a:t>
            </a:r>
            <a:r>
              <a:rPr lang="es-MX" sz="1400" b="1" dirty="0" smtClean="0">
                <a:solidFill>
                  <a:srgbClr val="C00000"/>
                </a:solidFill>
              </a:rPr>
              <a:t>)</a:t>
            </a:r>
            <a:endParaRPr lang="es-ES" sz="1400" b="1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285860" y="1428728"/>
          <a:ext cx="2625347" cy="1991360"/>
        </p:xfrm>
        <a:graphic>
          <a:graphicData uri="http://schemas.openxmlformats.org/drawingml/2006/table">
            <a:tbl>
              <a:tblPr firstRow="1" firstCol="1" lastRow="1" lastCol="1" bandRow="1" bandCol="1">
                <a:effectLst/>
                <a:tableStyleId>{5940675A-B579-460E-94D1-54222C63F5DA}</a:tableStyleId>
              </a:tblPr>
              <a:tblGrid>
                <a:gridCol w="1125149"/>
                <a:gridCol w="803678"/>
                <a:gridCol w="696520"/>
              </a:tblGrid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Ingredientes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s-ES" sz="1000" b="1" i="1" dirty="0" smtClean="0"/>
                        <a:t>Cantidad</a:t>
                      </a:r>
                      <a:endParaRPr lang="es-ES" sz="1000" b="1" i="1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s-ES" sz="1000" b="1" i="1" u="none" dirty="0" smtClean="0"/>
                        <a:t>unidad</a:t>
                      </a:r>
                      <a:endParaRPr lang="es-ES" sz="1000" b="1" i="1" u="none" dirty="0"/>
                    </a:p>
                  </a:txBody>
                  <a:tcPr marL="68580" marR="68580" marT="60960" marB="60960"/>
                </a:tc>
              </a:tr>
              <a:tr h="325120">
                <a:tc>
                  <a:txBody>
                    <a:bodyPr/>
                    <a:lstStyle/>
                    <a:p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LECHUGA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30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325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JITOMATE</a:t>
                      </a:r>
                      <a:endParaRPr lang="es-ES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30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325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PEPINO AMERICANO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20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325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PIMIENTO</a:t>
                      </a: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VERDE</a:t>
                      </a:r>
                      <a:endParaRPr lang="es-MX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20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325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CEBOLLA</a:t>
                      </a: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MORADA</a:t>
                      </a:r>
                      <a:endParaRPr lang="es-MX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10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214818" y="1428728"/>
          <a:ext cx="1071570" cy="1950720"/>
        </p:xfrm>
        <a:graphic>
          <a:graphicData uri="http://schemas.openxmlformats.org/drawingml/2006/table">
            <a:tbl>
              <a:tblPr firstRow="1" firstCol="1" lastRow="1" lastCol="1" bandRow="1" bandCol="1">
                <a:effectLst/>
                <a:tableStyleId>{5940675A-B579-460E-94D1-54222C63F5DA}</a:tableStyleId>
              </a:tblPr>
              <a:tblGrid>
                <a:gridCol w="1071570"/>
              </a:tblGrid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Utensilios</a:t>
                      </a:r>
                    </a:p>
                  </a:txBody>
                  <a:tcPr marL="68580" marR="68580" marT="60960" marB="60960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CUHILLO</a:t>
                      </a:r>
                      <a:r>
                        <a:rPr lang="es-ES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CHEF</a:t>
                      </a:r>
                      <a:endParaRPr lang="es-ES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ESPATULA</a:t>
                      </a:r>
                      <a:r>
                        <a:rPr lang="es-ES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METAL</a:t>
                      </a:r>
                      <a:endParaRPr lang="es-ES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PINZAS</a:t>
                      </a:r>
                    </a:p>
                  </a:txBody>
                  <a:tcPr marL="68580" marR="68580" marT="60960" marB="60960"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ESPATULA DE PLASTICO </a:t>
                      </a:r>
                    </a:p>
                  </a:txBody>
                  <a:tcPr marL="68580" marR="68580" marT="60960" marB="60960"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MESA</a:t>
                      </a: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PARA PICAR</a:t>
                      </a:r>
                      <a:endParaRPr lang="es-MX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59311" y="3857620"/>
          <a:ext cx="6070086" cy="390144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67893"/>
                <a:gridCol w="4822065"/>
                <a:gridCol w="980128"/>
              </a:tblGrid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LAVAR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Y DESINFECTAR TODAS LAS VERDURAS, DEJAR SECAR</a:t>
                      </a:r>
                      <a:endParaRPr lang="es-MX" sz="8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b="1" i="1" u="none" dirty="0" smtClean="0">
                          <a:solidFill>
                            <a:srgbClr val="FF0000"/>
                          </a:solidFill>
                        </a:rPr>
                        <a:t>FOTO</a:t>
                      </a:r>
                      <a:endParaRPr lang="es-ES" sz="800" b="1" i="1" u="none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s-ES" sz="800" b="1" dirty="0" smtClean="0"/>
                        <a:t>2</a:t>
                      </a:r>
                      <a:endParaRPr lang="es-ES" sz="800" b="1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dirty="0" smtClean="0"/>
                        <a:t>TROCEAR</a:t>
                      </a:r>
                      <a:r>
                        <a:rPr lang="es-ES" sz="800" baseline="0" dirty="0" smtClean="0"/>
                        <a:t> LA LECHUGA CON LAS MANOS UTILIZANDO LOS GUANTES DE PLASTICO, NO CORTAR CON CUCHILLO PORQUE SE OXIDA Y MALTRATA LA LECHGA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i="1" u="none" dirty="0" smtClean="0">
                          <a:solidFill>
                            <a:srgbClr val="FF0000"/>
                          </a:solidFill>
                        </a:rPr>
                        <a:t>FOTO</a:t>
                      </a:r>
                    </a:p>
                    <a:p>
                      <a:pPr algn="ctr"/>
                      <a:endParaRPr lang="es-ES" sz="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dirty="0" smtClean="0"/>
                        <a:t>CORTAR EL JITOMATE EN REBANADAS  REDONDAS DELGADAS, (5mm</a:t>
                      </a:r>
                      <a:r>
                        <a:rPr lang="es-ES" sz="800" baseline="0" dirty="0" smtClean="0"/>
                        <a:t> </a:t>
                      </a:r>
                      <a:r>
                        <a:rPr lang="es-ES" sz="800" baseline="0" dirty="0" err="1" smtClean="0"/>
                        <a:t>aprox</a:t>
                      </a:r>
                      <a:r>
                        <a:rPr lang="es-ES" sz="800" baseline="0" dirty="0" smtClean="0"/>
                        <a:t>)</a:t>
                      </a:r>
                      <a:r>
                        <a:rPr lang="es-ES" sz="800" dirty="0" smtClean="0"/>
                        <a:t> RESERVAR EN SU INSERTO CORRESPONDIENTE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i="1" u="none" dirty="0" smtClean="0">
                          <a:solidFill>
                            <a:srgbClr val="FF0000"/>
                          </a:solidFill>
                        </a:rPr>
                        <a:t>FOTO</a:t>
                      </a:r>
                    </a:p>
                    <a:p>
                      <a:pPr algn="ctr"/>
                      <a:endParaRPr lang="es-ES" sz="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CORTAR EL PEPINO AMERICANO EN REBANADAS CIRCULARES DELGADAS (5mm </a:t>
                      </a:r>
                      <a:r>
                        <a:rPr lang="es-MX" sz="800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aprox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), RESERVAR EN SU INSERTO CORRESPONDIENTE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i="1" u="none" dirty="0" smtClean="0">
                          <a:solidFill>
                            <a:srgbClr val="FF0000"/>
                          </a:solidFill>
                        </a:rPr>
                        <a:t>FOTO</a:t>
                      </a:r>
                    </a:p>
                    <a:p>
                      <a:pPr algn="ctr"/>
                      <a:endParaRPr lang="es-ES" sz="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baseline="0" dirty="0" smtClean="0"/>
                        <a:t>CORTAR LA CEBOLLA EN AROS, RESERVAR EN SU INSERTO CORRESPONDIENTE</a:t>
                      </a:r>
                      <a:endParaRPr lang="es-ES" sz="800" baseline="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i="1" u="none" dirty="0" smtClean="0">
                          <a:solidFill>
                            <a:srgbClr val="FF0000"/>
                          </a:solidFill>
                        </a:rPr>
                        <a:t>FOTO</a:t>
                      </a:r>
                    </a:p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baseline="0" dirty="0" smtClean="0"/>
                        <a:t>CORTAR EL PIMIENTO VERDE EN TIRAS DELGADAS, RESERVAR EN SU INSERTO CORRESPONDIENTE</a:t>
                      </a:r>
                      <a:endParaRPr lang="es-ES" sz="800" baseline="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i="1" u="none" dirty="0" smtClean="0">
                          <a:solidFill>
                            <a:srgbClr val="FF0000"/>
                          </a:solidFill>
                        </a:rPr>
                        <a:t>FOTO</a:t>
                      </a:r>
                    </a:p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dirty="0" smtClean="0">
                          <a:solidFill>
                            <a:schemeClr val="tx1"/>
                          </a:solidFill>
                        </a:rPr>
                        <a:t>MONTAR EL MIX DE LECHUGAS EXTRA: PRIMERO LA LECHUGA</a:t>
                      </a:r>
                      <a:r>
                        <a:rPr lang="es-MX" sz="800" baseline="0" dirty="0" smtClean="0">
                          <a:solidFill>
                            <a:schemeClr val="tx1"/>
                          </a:solidFill>
                        </a:rPr>
                        <a:t>, DESPUES EL JITOMATE, CEBOLLA Y PIMIENTO, FINALIZAR CON EL PEPINO</a:t>
                      </a:r>
                      <a:endParaRPr lang="es-MX" sz="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i="1" u="none" dirty="0" smtClean="0">
                          <a:solidFill>
                            <a:srgbClr val="FF0000"/>
                          </a:solidFill>
                        </a:rPr>
                        <a:t>FOTO</a:t>
                      </a:r>
                    </a:p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6705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dirty="0" smtClean="0">
                          <a:solidFill>
                            <a:srgbClr val="C00000"/>
                          </a:solidFill>
                        </a:rPr>
                        <a:t>NOTA: ES IMPORTANTE MANTENER LA VERDURAS EN EL REFRIGUERADOR PARA PROLONGAR SU TIEMPO DE VIDA, LAVAR CONSTANTEMENTE LOS</a:t>
                      </a:r>
                      <a:r>
                        <a:rPr lang="es-MX" sz="800" baseline="0" dirty="0" smtClean="0">
                          <a:solidFill>
                            <a:srgbClr val="C00000"/>
                          </a:solidFill>
                        </a:rPr>
                        <a:t> INSERTOS PARA ASEGURAR UNA HIGIENE CORRECTA, Y CORTAR LA VERDURA NECESARIA PARA EVITAR MERMAS.</a:t>
                      </a:r>
                      <a:endParaRPr lang="es-MX" sz="800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000636" y="8718651"/>
            <a:ext cx="1986441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900" b="1" dirty="0" smtClean="0"/>
              <a:t>V. 1</a:t>
            </a:r>
          </a:p>
          <a:p>
            <a:pPr algn="r"/>
            <a:r>
              <a:rPr lang="es-ES" sz="800" dirty="0" smtClean="0"/>
              <a:t>fecha de actualización 13 de octubre 2011  </a:t>
            </a:r>
            <a:endParaRPr lang="es-ES" sz="800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2714620" y="857224"/>
          <a:ext cx="1785950" cy="411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595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/>
                        <a:t>TIEMPO DE PREPARACION:</a:t>
                      </a:r>
                      <a:r>
                        <a:rPr lang="es-ES" sz="900" baseline="0" dirty="0" smtClean="0"/>
                        <a:t> </a:t>
                      </a:r>
                    </a:p>
                    <a:p>
                      <a:pPr algn="ctr"/>
                      <a:r>
                        <a:rPr lang="es-ES" sz="1200" b="1" dirty="0" smtClean="0"/>
                        <a:t>3´18“ MINUTOS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564503" y="8564763"/>
            <a:ext cx="222208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dirty="0" smtClean="0"/>
              <a:t>V. 1</a:t>
            </a:r>
          </a:p>
          <a:p>
            <a:pPr algn="r"/>
            <a:r>
              <a:rPr lang="es-ES" sz="900" dirty="0" smtClean="0"/>
              <a:t>Fecha de actualización 13 de octubre 2011  </a:t>
            </a:r>
            <a:endParaRPr lang="es-ES" sz="900" dirty="0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142876" y="165685"/>
          <a:ext cx="1000108" cy="905853"/>
        </p:xfrm>
        <a:graphic>
          <a:graphicData uri="http://schemas.openxmlformats.org/presentationml/2006/ole">
            <p:oleObj spid="_x0000_s31746" name="Acrobat Document" r:id="rId4" imgW="7542857" imgH="5830114" progId="AcroExch.Document.7">
              <p:embed/>
            </p:oleObj>
          </a:graphicData>
        </a:graphic>
      </p:graphicFrame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405422" y="628509"/>
            <a:ext cx="416671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cs typeface="Arial" pitchFamily="34" charset="0"/>
              </a:rPr>
              <a:t>INDICE 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57232" y="1285852"/>
            <a:ext cx="5286412" cy="1505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Contenido			           paginas</a:t>
            </a:r>
          </a:p>
          <a:p>
            <a:endParaRPr lang="es-ES" dirty="0" smtClean="0"/>
          </a:p>
          <a:p>
            <a:pPr algn="r"/>
            <a:r>
              <a:rPr lang="es-ES" sz="1600" dirty="0" smtClean="0"/>
              <a:t>Alimentos Salados </a:t>
            </a:r>
            <a:endParaRPr lang="es-ES" sz="1400" dirty="0" smtClean="0"/>
          </a:p>
          <a:p>
            <a:endParaRPr lang="es-ES" sz="1400" dirty="0" smtClean="0"/>
          </a:p>
          <a:p>
            <a:r>
              <a:rPr lang="es-ES" sz="1400" dirty="0" err="1" smtClean="0"/>
              <a:t>Bagel</a:t>
            </a:r>
            <a:r>
              <a:rPr lang="es-ES" sz="1400" dirty="0" smtClean="0"/>
              <a:t> de pavo				1</a:t>
            </a:r>
          </a:p>
          <a:p>
            <a:r>
              <a:rPr lang="es-ES" sz="1400" dirty="0" err="1" smtClean="0"/>
              <a:t>Bagel</a:t>
            </a:r>
            <a:r>
              <a:rPr lang="es-ES" sz="1400" dirty="0" smtClean="0"/>
              <a:t> de pierna				2</a:t>
            </a:r>
          </a:p>
          <a:p>
            <a:r>
              <a:rPr lang="es-ES" sz="1400" dirty="0" err="1" smtClean="0"/>
              <a:t>Bagel</a:t>
            </a:r>
            <a:r>
              <a:rPr lang="es-ES" sz="1400" dirty="0" smtClean="0"/>
              <a:t> de serrano				3</a:t>
            </a:r>
          </a:p>
          <a:p>
            <a:endParaRPr lang="es-ES" sz="1400" dirty="0" smtClean="0"/>
          </a:p>
          <a:p>
            <a:r>
              <a:rPr lang="es-ES" sz="1400" dirty="0" smtClean="0"/>
              <a:t>Baguette de la casa				4</a:t>
            </a:r>
          </a:p>
          <a:p>
            <a:r>
              <a:rPr lang="es-ES" sz="1400" dirty="0" smtClean="0"/>
              <a:t>Baguette de lomo canadiense			5</a:t>
            </a:r>
          </a:p>
          <a:p>
            <a:endParaRPr lang="es-ES" sz="1400" dirty="0" smtClean="0"/>
          </a:p>
          <a:p>
            <a:r>
              <a:rPr lang="es-ES" sz="1400" dirty="0" err="1" smtClean="0"/>
              <a:t>Focaccia</a:t>
            </a:r>
            <a:r>
              <a:rPr lang="es-ES" sz="1400" dirty="0" smtClean="0"/>
              <a:t> italiana				6</a:t>
            </a:r>
          </a:p>
          <a:p>
            <a:endParaRPr lang="es-ES" sz="1400" dirty="0" smtClean="0"/>
          </a:p>
          <a:p>
            <a:r>
              <a:rPr lang="es-ES" sz="1400" dirty="0" smtClean="0"/>
              <a:t>Ensalada saludable				7</a:t>
            </a:r>
          </a:p>
          <a:p>
            <a:endParaRPr lang="es-ES" sz="1400" dirty="0" smtClean="0"/>
          </a:p>
          <a:p>
            <a:r>
              <a:rPr lang="es-ES" sz="1400" dirty="0" err="1" smtClean="0"/>
              <a:t>Chapata</a:t>
            </a:r>
            <a:r>
              <a:rPr lang="es-ES" sz="1400" dirty="0" smtClean="0"/>
              <a:t> saludable				8</a:t>
            </a:r>
          </a:p>
          <a:p>
            <a:r>
              <a:rPr lang="es-ES" sz="1400" dirty="0" err="1" smtClean="0"/>
              <a:t>Chapata</a:t>
            </a:r>
            <a:r>
              <a:rPr lang="es-ES" sz="1400" dirty="0" smtClean="0"/>
              <a:t> chipotle				9</a:t>
            </a:r>
          </a:p>
          <a:p>
            <a:endParaRPr lang="es-ES" sz="1400" dirty="0" smtClean="0"/>
          </a:p>
          <a:p>
            <a:pPr algn="r"/>
            <a:r>
              <a:rPr lang="es-ES" sz="1600" dirty="0" smtClean="0"/>
              <a:t>Alimentos dulces</a:t>
            </a:r>
          </a:p>
          <a:p>
            <a:endParaRPr lang="es-ES" sz="1400" dirty="0" smtClean="0"/>
          </a:p>
          <a:p>
            <a:r>
              <a:rPr lang="es-ES" sz="1400" dirty="0" err="1" smtClean="0"/>
              <a:t>Bagel</a:t>
            </a:r>
            <a:r>
              <a:rPr lang="es-ES" sz="1400" dirty="0" smtClean="0"/>
              <a:t> Dulce (mermelada de fresa)			10</a:t>
            </a:r>
          </a:p>
          <a:p>
            <a:r>
              <a:rPr lang="es-ES" sz="1400" dirty="0" smtClean="0"/>
              <a:t>Galletas 					11</a:t>
            </a:r>
          </a:p>
          <a:p>
            <a:r>
              <a:rPr lang="es-ES" sz="1400" dirty="0" err="1" smtClean="0"/>
              <a:t>Brownies</a:t>
            </a:r>
            <a:r>
              <a:rPr lang="es-ES" sz="1400" dirty="0" smtClean="0"/>
              <a:t>					12</a:t>
            </a:r>
          </a:p>
          <a:p>
            <a:r>
              <a:rPr lang="es-ES" sz="1400" dirty="0" err="1" smtClean="0"/>
              <a:t>Muffins</a:t>
            </a:r>
            <a:r>
              <a:rPr lang="es-ES" sz="1400" dirty="0" smtClean="0"/>
              <a:t>					13</a:t>
            </a:r>
          </a:p>
          <a:p>
            <a:endParaRPr lang="es-ES" sz="1400" dirty="0" smtClean="0"/>
          </a:p>
          <a:p>
            <a:pPr algn="r"/>
            <a:r>
              <a:rPr lang="es-ES" sz="1600" dirty="0" smtClean="0"/>
              <a:t>Preparaciones y Extras</a:t>
            </a:r>
          </a:p>
          <a:p>
            <a:endParaRPr lang="es-ES" sz="1400" dirty="0" smtClean="0"/>
          </a:p>
          <a:p>
            <a:r>
              <a:rPr lang="es-ES" sz="1400" dirty="0" smtClean="0"/>
              <a:t>Extra de verduras				14</a:t>
            </a:r>
          </a:p>
          <a:p>
            <a:r>
              <a:rPr lang="es-ES" sz="1400" dirty="0" smtClean="0"/>
              <a:t>Aderezo chipotle				15</a:t>
            </a:r>
          </a:p>
          <a:p>
            <a:endParaRPr lang="es-ES" sz="1400" dirty="0" smtClean="0"/>
          </a:p>
          <a:p>
            <a:r>
              <a:rPr lang="es-ES" sz="1400" dirty="0" smtClean="0"/>
              <a:t> </a:t>
            </a:r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sz="1400" dirty="0" smtClean="0"/>
          </a:p>
          <a:p>
            <a:r>
              <a:rPr lang="es-ES" sz="1400" dirty="0" smtClean="0"/>
              <a:t> </a:t>
            </a:r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sz="1400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			</a:t>
            </a:r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01442" y="214282"/>
            <a:ext cx="3456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C00000"/>
                </a:solidFill>
              </a:rPr>
              <a:t>ADEREZO CHIPOTLE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393018" y="1428728"/>
          <a:ext cx="2625347" cy="2194560"/>
        </p:xfrm>
        <a:graphic>
          <a:graphicData uri="http://schemas.openxmlformats.org/drawingml/2006/table">
            <a:tbl>
              <a:tblPr firstRow="1" firstCol="1" lastRow="1" lastCol="1" bandRow="1" bandCol="1">
                <a:effectLst/>
                <a:tableStyleId>{5940675A-B579-460E-94D1-54222C63F5DA}</a:tableStyleId>
              </a:tblPr>
              <a:tblGrid>
                <a:gridCol w="1125149"/>
                <a:gridCol w="803678"/>
                <a:gridCol w="696520"/>
              </a:tblGrid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Ingredientes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s-ES" sz="1000" b="1" i="1" dirty="0" smtClean="0"/>
                        <a:t>Cantidad</a:t>
                      </a:r>
                      <a:endParaRPr lang="es-ES" sz="1000" b="1" i="1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s-ES" sz="1000" b="1" i="1" u="none" dirty="0" smtClean="0"/>
                        <a:t>Unidad</a:t>
                      </a:r>
                      <a:endParaRPr lang="es-ES" sz="1000" b="1" i="1" u="none" dirty="0"/>
                    </a:p>
                  </a:txBody>
                  <a:tcPr marL="68580" marR="68580" marT="60960" marB="60960"/>
                </a:tc>
              </a:tr>
              <a:tr h="325120">
                <a:tc>
                  <a:txBody>
                    <a:bodyPr/>
                    <a:lstStyle/>
                    <a:p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ADEREZO MAYONESA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700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325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CHILE</a:t>
                      </a:r>
                      <a:r>
                        <a:rPr lang="es-ES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CHIPOTLE</a:t>
                      </a:r>
                      <a:endParaRPr lang="es-ES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300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528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VINAGRE</a:t>
                      </a:r>
                      <a:r>
                        <a:rPr lang="es-ES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DE CHILE JALAPEÑO</a:t>
                      </a:r>
                      <a:endParaRPr lang="es-ES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100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325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/>
                    </a:p>
                  </a:txBody>
                  <a:tcPr marL="68580" marR="68580" marT="60960" marB="60960"/>
                </a:tc>
              </a:tr>
              <a:tr h="325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RENDIMIENTO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1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KILOGRAMO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412890" y="4572000"/>
          <a:ext cx="6070086" cy="3230880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67893"/>
                <a:gridCol w="4822065"/>
                <a:gridCol w="980128"/>
              </a:tblGrid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TOMA EL VASO DE LA LICUADORA ESPECIAL PARA ADEREZOS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b="1" i="1" u="none" dirty="0" smtClean="0">
                          <a:solidFill>
                            <a:srgbClr val="FF0000"/>
                          </a:solidFill>
                        </a:rPr>
                        <a:t>FOTO</a:t>
                      </a:r>
                      <a:endParaRPr lang="es-ES" sz="800" b="1" i="1" u="none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s-ES" sz="800" b="1" dirty="0" smtClean="0"/>
                        <a:t>2</a:t>
                      </a:r>
                      <a:endParaRPr lang="es-ES" sz="800" b="1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dirty="0" smtClean="0"/>
                        <a:t>COLOCA LOS INGREDIENTES DENTRO DEL VASO DE</a:t>
                      </a:r>
                      <a:r>
                        <a:rPr lang="es-ES" sz="800" baseline="0" dirty="0" smtClean="0"/>
                        <a:t> LA LICUADORA EN EL SIGUIENTE ORDEN: MAYONESA, CHIPOTLE Y VINAGRE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i="1" u="none" dirty="0" smtClean="0">
                          <a:solidFill>
                            <a:srgbClr val="FF0000"/>
                          </a:solidFill>
                        </a:rPr>
                        <a:t>FOTO</a:t>
                      </a:r>
                    </a:p>
                    <a:p>
                      <a:pPr algn="ctr"/>
                      <a:endParaRPr lang="es-ES" sz="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dirty="0" smtClean="0"/>
                        <a:t>TAPA EL VASO DE LA LICUADORA,</a:t>
                      </a:r>
                      <a:r>
                        <a:rPr lang="es-ES" sz="800" baseline="0" dirty="0" smtClean="0"/>
                        <a:t> COLOCAR EN SU BASE, CERRAR LA TAPA ANTI-RUIDO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i="1" u="none" dirty="0" smtClean="0">
                          <a:solidFill>
                            <a:srgbClr val="FF0000"/>
                          </a:solidFill>
                        </a:rPr>
                        <a:t>FOTO</a:t>
                      </a:r>
                    </a:p>
                    <a:p>
                      <a:pPr algn="ctr"/>
                      <a:endParaRPr lang="es-ES" sz="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dirty="0" smtClean="0"/>
                        <a:t>ACCIONA</a:t>
                      </a:r>
                      <a:r>
                        <a:rPr lang="es-ES" sz="800" baseline="0" dirty="0" smtClean="0"/>
                        <a:t> LA LICUADORA EN LA VELOCIDAD 5, POR EL TIEMPO NECESARIO HASTA OBTENER UNA MEZCLA TOTALMENTE HOMOGENEA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i="1" u="none" dirty="0" smtClean="0">
                          <a:solidFill>
                            <a:srgbClr val="FF0000"/>
                          </a:solidFill>
                        </a:rPr>
                        <a:t>FOTO</a:t>
                      </a:r>
                    </a:p>
                    <a:p>
                      <a:pPr algn="ctr"/>
                      <a:endParaRPr lang="es-ES" sz="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baseline="0" dirty="0" smtClean="0"/>
                        <a:t>VACIAR EL ADEREZO DENTRO DEL ENVASE CORRESPONDIENTE PARA ADEREZO DE CHIPOTLE, CIERRE EL ENVASE</a:t>
                      </a:r>
                      <a:endParaRPr lang="es-ES" sz="800" baseline="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i="1" u="none" dirty="0" smtClean="0">
                          <a:solidFill>
                            <a:srgbClr val="FF0000"/>
                          </a:solidFill>
                        </a:rPr>
                        <a:t>FOTO</a:t>
                      </a:r>
                    </a:p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baseline="0" dirty="0" smtClean="0"/>
                        <a:t>ALMACENAR EL ENVASE DEL ADEREZO DE CHIPOTLE EN EL REFRIGERADOR DE LA BARRA FRIA</a:t>
                      </a:r>
                      <a:endParaRPr lang="es-ES" sz="800" baseline="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i="1" u="none" dirty="0" smtClean="0">
                          <a:solidFill>
                            <a:srgbClr val="FF0000"/>
                          </a:solidFill>
                        </a:rPr>
                        <a:t>FOTO</a:t>
                      </a:r>
                    </a:p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dirty="0" smtClean="0">
                          <a:solidFill>
                            <a:schemeClr val="tx1"/>
                          </a:solidFill>
                        </a:rPr>
                        <a:t>LAVA Y SANITIZA PERFECTAMENTE LA LICUADORA DE ADEREZOS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i="1" u="none" dirty="0" smtClean="0">
                          <a:solidFill>
                            <a:srgbClr val="FF0000"/>
                          </a:solidFill>
                        </a:rPr>
                        <a:t>FOTO</a:t>
                      </a:r>
                    </a:p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500570" y="1737280"/>
          <a:ext cx="1071570" cy="1706880"/>
        </p:xfrm>
        <a:graphic>
          <a:graphicData uri="http://schemas.openxmlformats.org/drawingml/2006/table">
            <a:tbl>
              <a:tblPr firstRow="1" firstCol="1" lastRow="1" lastCol="1" bandRow="1" bandCol="1">
                <a:effectLst/>
                <a:tableStyleId>{5940675A-B579-460E-94D1-54222C63F5DA}</a:tableStyleId>
              </a:tblPr>
              <a:tblGrid>
                <a:gridCol w="1071570"/>
              </a:tblGrid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Utensilios</a:t>
                      </a:r>
                    </a:p>
                  </a:txBody>
                  <a:tcPr marL="68580" marR="68580" marT="60960" marB="60960"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LICUADORA</a:t>
                      </a:r>
                      <a:r>
                        <a:rPr lang="es-ES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PARA ADERESOZ</a:t>
                      </a:r>
                      <a:endParaRPr lang="es-ES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ESPATULA</a:t>
                      </a:r>
                      <a:r>
                        <a:rPr lang="es-ES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DE PLASTICO</a:t>
                      </a:r>
                      <a:endParaRPr lang="es-ES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ENVASE PARA ADEREZO DE CHIPOTLE</a:t>
                      </a: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929198" y="8715404"/>
            <a:ext cx="1986441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900" b="1" dirty="0" smtClean="0"/>
              <a:t>V. 1</a:t>
            </a:r>
          </a:p>
          <a:p>
            <a:pPr algn="r"/>
            <a:r>
              <a:rPr lang="es-ES" sz="800" dirty="0" smtClean="0"/>
              <a:t>fecha de actualización 13 de octubre 2011  </a:t>
            </a:r>
            <a:endParaRPr lang="es-ES" sz="800" dirty="0"/>
          </a:p>
        </p:txBody>
      </p:sp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2857496" y="714348"/>
          <a:ext cx="1785950" cy="411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595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/>
                        <a:t>TIEMPO DE PREPARACION:</a:t>
                      </a:r>
                      <a:r>
                        <a:rPr lang="es-ES" sz="900" baseline="0" dirty="0" smtClean="0"/>
                        <a:t> </a:t>
                      </a:r>
                    </a:p>
                    <a:p>
                      <a:pPr algn="ctr"/>
                      <a:r>
                        <a:rPr lang="es-ES" sz="1200" b="1" dirty="0" smtClean="0"/>
                        <a:t>5´41.22" MINUTOS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400" b="1" dirty="0" smtClean="0">
                <a:solidFill>
                  <a:srgbClr val="C00000"/>
                </a:solidFill>
              </a:rPr>
              <a:t>GLOSARIO</a:t>
            </a:r>
            <a:endParaRPr lang="es-ES" sz="2400" b="1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42900" y="1500166"/>
            <a:ext cx="6172200" cy="2152647"/>
          </a:xfrm>
        </p:spPr>
        <p:txBody>
          <a:bodyPr>
            <a:normAutofit/>
          </a:bodyPr>
          <a:lstStyle/>
          <a:p>
            <a:r>
              <a:rPr lang="es-ES" sz="900" dirty="0" smtClean="0"/>
              <a:t>Precalentar: Aumento de la temperatura mediante la transmisión de calor, el termino precalentar es usado para definir la acción de prender el horno unos minutos antes de utilizarlo para que este a una temperatura adecuada. </a:t>
            </a:r>
          </a:p>
          <a:p>
            <a:r>
              <a:rPr lang="es-ES" sz="900" dirty="0" smtClean="0"/>
              <a:t>Untar: Extender una sustancia grasa sobre una superficie.</a:t>
            </a:r>
          </a:p>
          <a:p>
            <a:r>
              <a:rPr lang="es-ES" sz="900" dirty="0" smtClean="0"/>
              <a:t>Gratinar: Tostar en el horno una comida cubierta con queso, para que se dore por encima y se derrita.</a:t>
            </a:r>
          </a:p>
          <a:p>
            <a:r>
              <a:rPr lang="es-ES" sz="900" dirty="0" err="1" smtClean="0"/>
              <a:t>Mix</a:t>
            </a:r>
            <a:r>
              <a:rPr lang="es-ES" sz="900" dirty="0" smtClean="0"/>
              <a:t>: Mezcal de ingredientes que dan como resultado algo compuesto para su próxima manipulación o utilización.   </a:t>
            </a:r>
          </a:p>
          <a:p>
            <a:r>
              <a:rPr lang="es-ES" sz="900" dirty="0" err="1" smtClean="0"/>
              <a:t>Timer</a:t>
            </a:r>
            <a:r>
              <a:rPr lang="es-ES" sz="900" dirty="0" smtClean="0"/>
              <a:t>: Dispositivo eléctrico con alarma que regula de forma automática el tiempo (horas, minutos, segundos) </a:t>
            </a:r>
          </a:p>
          <a:p>
            <a:r>
              <a:rPr lang="es-ES" sz="900" dirty="0" smtClean="0"/>
              <a:t>Trocear: Dividir o cortar en trozos una cosa entera.</a:t>
            </a:r>
          </a:p>
          <a:p>
            <a:r>
              <a:rPr lang="es-ES" sz="900" dirty="0" smtClean="0"/>
              <a:t>Inserto: utensilio de cocina (barra fría) para almacenar ingredientes para la preparación de alimentos, contenedor. </a:t>
            </a:r>
          </a:p>
          <a:p>
            <a:r>
              <a:rPr lang="es-ES" sz="900" dirty="0" smtClean="0"/>
              <a:t>Montar: colocar en orden varios ingredientes. </a:t>
            </a:r>
          </a:p>
          <a:p>
            <a:r>
              <a:rPr lang="es-ES" sz="900" dirty="0" smtClean="0"/>
              <a:t>Mezcla homogénea: Es cuando dos o mas compuestos se unen y no se distinguen cuales son los elementos que la componen</a:t>
            </a:r>
          </a:p>
          <a:p>
            <a:endParaRPr lang="es-ES" sz="900" dirty="0" smtClean="0"/>
          </a:p>
          <a:p>
            <a:endParaRPr lang="es-ES" sz="900" dirty="0" smtClean="0"/>
          </a:p>
          <a:p>
            <a:endParaRPr lang="es-ES" sz="900" dirty="0" smtClean="0"/>
          </a:p>
          <a:p>
            <a:endParaRPr lang="es-ES" sz="9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4564503" y="8564763"/>
            <a:ext cx="2222083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dirty="0" smtClean="0"/>
              <a:t>V. 1</a:t>
            </a:r>
          </a:p>
          <a:p>
            <a:pPr algn="r"/>
            <a:r>
              <a:rPr lang="es-ES" sz="900" dirty="0" smtClean="0"/>
              <a:t>Fecha de actualización 13 de octubre 2011  </a:t>
            </a:r>
            <a:endParaRPr lang="es-ES" sz="900" dirty="0"/>
          </a:p>
        </p:txBody>
      </p:sp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1643050" y="2778962"/>
          <a:ext cx="3714776" cy="3364674"/>
        </p:xfrm>
        <a:graphic>
          <a:graphicData uri="http://schemas.openxmlformats.org/presentationml/2006/ole">
            <p:oleObj spid="_x0000_s33794" name="Acrobat Document" r:id="rId4" imgW="7542857" imgH="5830114" progId="AcroExch.Document.7">
              <p:embed/>
            </p:oleObj>
          </a:graphicData>
        </a:graphic>
      </p:graphicFrame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262546" y="628509"/>
            <a:ext cx="4166718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cs typeface="Arial" pitchFamily="34" charset="0"/>
              </a:rPr>
              <a:t>ALIMENTOS </a:t>
            </a:r>
            <a:r>
              <a:rPr kumimoji="0" lang="es-ES" sz="48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cs typeface="Arial" pitchFamily="34" charset="0"/>
              </a:rPr>
              <a:t>SALADOS</a:t>
            </a:r>
            <a:endParaRPr kumimoji="0" lang="es-E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28605" y="1071538"/>
          <a:ext cx="2625347" cy="1991360"/>
        </p:xfrm>
        <a:graphic>
          <a:graphicData uri="http://schemas.openxmlformats.org/drawingml/2006/table">
            <a:tbl>
              <a:tblPr firstRow="1" firstCol="1" lastRow="1" lastCol="1" bandRow="1" bandCol="1">
                <a:effectLst/>
                <a:tableStyleId>{5940675A-B579-460E-94D1-54222C63F5DA}</a:tableStyleId>
              </a:tblPr>
              <a:tblGrid>
                <a:gridCol w="1125149"/>
                <a:gridCol w="803678"/>
                <a:gridCol w="696520"/>
              </a:tblGrid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Ingredientes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s-ES" sz="1000" b="1" i="1" dirty="0" smtClean="0"/>
                        <a:t>Cantidad</a:t>
                      </a:r>
                      <a:endParaRPr lang="es-ES" sz="1000" b="1" i="1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s-ES" sz="1000" b="1" i="1" u="none" dirty="0" smtClean="0"/>
                        <a:t>Unidad</a:t>
                      </a:r>
                      <a:endParaRPr lang="es-ES" sz="1000" b="1" i="1" u="none" dirty="0"/>
                    </a:p>
                  </a:txBody>
                  <a:tcPr marL="68580" marR="68580" marT="60960" marB="60960"/>
                </a:tc>
              </a:tr>
              <a:tr h="650240">
                <a:tc>
                  <a:txBody>
                    <a:bodyPr/>
                    <a:lstStyle/>
                    <a:p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PAN BAGEL</a:t>
                      </a: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	</a:t>
                      </a:r>
                    </a:p>
                    <a:p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(PAN A ELECCION YA SEA PARMESANO O NATURAL)</a:t>
                      </a:r>
                      <a:endParaRPr lang="es-ES" sz="8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1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PIEZA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325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JAMON DE PAVO</a:t>
                      </a:r>
                      <a:endParaRPr lang="es-ES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45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325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QUESO GOUDA</a:t>
                      </a:r>
                      <a:endParaRPr lang="es-ES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30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325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QUESO CREMA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20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285728" y="139455"/>
            <a:ext cx="31994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600" b="1" dirty="0" smtClean="0">
                <a:solidFill>
                  <a:srgbClr val="C00000"/>
                </a:solidFill>
              </a:rPr>
              <a:t>BAGEL DE PAVO</a:t>
            </a:r>
            <a:endParaRPr lang="es-ES" sz="3600" b="1" dirty="0"/>
          </a:p>
        </p:txBody>
      </p:sp>
      <p:pic>
        <p:nvPicPr>
          <p:cNvPr id="7" name="Picture 2" descr="D:\Memo Black Coffee\Alimentos\DSC0915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214546"/>
            <a:ext cx="1359131" cy="1018309"/>
          </a:xfrm>
          <a:prstGeom prst="rect">
            <a:avLst/>
          </a:prstGeom>
          <a:noFill/>
        </p:spPr>
      </p:pic>
      <p:pic>
        <p:nvPicPr>
          <p:cNvPr id="8" name="Picture 2" descr="D:\Memo Black Coffee\Alimentos\DSC091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952476"/>
            <a:ext cx="1379913" cy="1034935"/>
          </a:xfrm>
          <a:prstGeom prst="rect">
            <a:avLst/>
          </a:prstGeom>
          <a:noFill/>
        </p:spPr>
      </p:pic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428604" y="3428992"/>
          <a:ext cx="6070086" cy="5606444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67893"/>
                <a:gridCol w="4822065"/>
                <a:gridCol w="980128"/>
              </a:tblGrid>
              <a:tr h="642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PRECALIENTA EL HORNO A 250° C POR 10 MIN O HASTA QUE ESTE CALIENTE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="1" i="1" u="none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es-ES" sz="1200" b="1" dirty="0" smtClean="0"/>
                        <a:t>2</a:t>
                      </a:r>
                      <a:endParaRPr lang="es-ES" sz="1200" b="1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PARTE EL PAN POR MITAD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7143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UNTA DE QUESO CREMA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7143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ACOMODAN LAS CARNES FRIAS SOBRE EL PAN YA UNTADO DE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QUESO CREMA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7143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AGREGA EL QUESO GOUDA</a:t>
                      </a:r>
                      <a:endParaRPr lang="es-ES" sz="800" baseline="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642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METEN TAPA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Y BASE DEL BAGUEL</a:t>
                      </a: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AL HORNO YA CALIENTE DURANTE TRES MINUTOS O HASTA QUE SE GRATINE EL QUESO GOUDA</a:t>
                      </a:r>
                      <a:endParaRPr lang="es-ES" sz="800" baseline="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SACA DEL HORNO Y SE UNAN LAS PARTES (TAPA Y BASE)</a:t>
                      </a:r>
                      <a:endParaRPr lang="es-MX" sz="8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solidFill>
                            <a:srgbClr val="FF0000"/>
                          </a:solidFill>
                        </a:rPr>
                        <a:t>Opción: si el cliente lo pide con extra verdura antes de unirlo se le agregan las verduras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PARTE POR MITAD</a:t>
                      </a:r>
                      <a:endParaRPr lang="es-ES" sz="800" baseline="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SIRVE EN UN PLATO Y SE LE COLOCA UNA SERVILLETA Y SE ENTREGA AL CLIENTE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solidFill>
                            <a:srgbClr val="FF0000"/>
                          </a:solidFill>
                        </a:rPr>
                        <a:t>*Si</a:t>
                      </a:r>
                      <a:r>
                        <a:rPr lang="es-MX" sz="800" baseline="0" dirty="0" smtClean="0">
                          <a:solidFill>
                            <a:srgbClr val="FF0000"/>
                          </a:solidFill>
                        </a:rPr>
                        <a:t> el cliente no lo espera en barra llevarlo a su mesa (todo depende del flujo de clientes que haya en tienda, si hay muchos clientes dejar en barra y gritar la orden) </a:t>
                      </a:r>
                      <a:endParaRPr lang="es-MX" sz="8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5214950" y="1000100"/>
          <a:ext cx="1071570" cy="2164080"/>
        </p:xfrm>
        <a:graphic>
          <a:graphicData uri="http://schemas.openxmlformats.org/drawingml/2006/table">
            <a:tbl>
              <a:tblPr firstRow="1" firstCol="1" lastRow="1" lastCol="1" bandRow="1" bandCol="1">
                <a:effectLst/>
                <a:tableStyleId>{5940675A-B579-460E-94D1-54222C63F5DA}</a:tableStyleId>
              </a:tblPr>
              <a:tblGrid>
                <a:gridCol w="1071570"/>
              </a:tblGrid>
              <a:tr h="2466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Utensilios</a:t>
                      </a:r>
                    </a:p>
                  </a:txBody>
                  <a:tcPr marL="68580" marR="68580" marT="60960" marB="60960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CUCHILLO</a:t>
                      </a:r>
                      <a:r>
                        <a:rPr lang="es-ES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PARA PAN</a:t>
                      </a:r>
                      <a:endParaRPr lang="es-ES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CUCHILLO CHEF</a:t>
                      </a:r>
                    </a:p>
                  </a:txBody>
                  <a:tcPr marL="68580" marR="68580" marT="60960" marB="60960"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ESPATULA DE METAL</a:t>
                      </a:r>
                    </a:p>
                  </a:txBody>
                  <a:tcPr marL="68580" marR="68580" marT="60960" marB="60960"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ESPATULA DE PLASTICO </a:t>
                      </a:r>
                    </a:p>
                  </a:txBody>
                  <a:tcPr marL="68580" marR="68580" marT="60960" marB="60960"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HORNO</a:t>
                      </a:r>
                    </a:p>
                  </a:txBody>
                  <a:tcPr marL="68580" marR="68580" marT="60960" marB="60960"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PINZAS </a:t>
                      </a: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grpSp>
        <p:nvGrpSpPr>
          <p:cNvPr id="19" name="18 Grupo"/>
          <p:cNvGrpSpPr/>
          <p:nvPr/>
        </p:nvGrpSpPr>
        <p:grpSpPr>
          <a:xfrm>
            <a:off x="4928593" y="3428992"/>
            <a:ext cx="2000869" cy="5643602"/>
            <a:chOff x="4928593" y="3428992"/>
            <a:chExt cx="2000869" cy="5643602"/>
          </a:xfrm>
        </p:grpSpPr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4928593" y="8718651"/>
              <a:ext cx="2000869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900" b="1" dirty="0" smtClean="0"/>
                <a:t>V. 1</a:t>
              </a:r>
            </a:p>
            <a:p>
              <a:pPr algn="r"/>
              <a:r>
                <a:rPr lang="es-ES" sz="800" dirty="0" smtClean="0"/>
                <a:t>Fecha de actualización 13 de octubre 2011  </a:t>
              </a:r>
              <a:endParaRPr lang="es-ES" sz="800" dirty="0"/>
            </a:p>
          </p:txBody>
        </p:sp>
        <p:pic>
          <p:nvPicPr>
            <p:cNvPr id="12" name="Picture 2" descr="C:\Documents and Settings\adminitrador1\Escritorio\fotos de video\calentar horn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72140" y="3428992"/>
              <a:ext cx="928694" cy="588953"/>
            </a:xfrm>
            <a:prstGeom prst="rect">
              <a:avLst/>
            </a:prstGeom>
            <a:noFill/>
          </p:spPr>
        </p:pic>
        <p:pic>
          <p:nvPicPr>
            <p:cNvPr id="13" name="Picture 3" descr="C:\Documents and Settings\adminitrador1\Escritorio\fotos de video\bagel partir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72140" y="4143372"/>
              <a:ext cx="928694" cy="614541"/>
            </a:xfrm>
            <a:prstGeom prst="rect">
              <a:avLst/>
            </a:prstGeom>
            <a:noFill/>
          </p:spPr>
        </p:pic>
        <p:pic>
          <p:nvPicPr>
            <p:cNvPr id="14" name="Picture 4" descr="C:\Documents and Settings\adminitrador1\Escritorio\fotos de video\unta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572140" y="4857752"/>
              <a:ext cx="928694" cy="571504"/>
            </a:xfrm>
            <a:prstGeom prst="rect">
              <a:avLst/>
            </a:prstGeom>
            <a:noFill/>
          </p:spPr>
        </p:pic>
        <p:pic>
          <p:nvPicPr>
            <p:cNvPr id="16" name="Picture 6" descr="C:\Documents and Settings\adminitrador1\Escritorio\fotos de video\queso gouda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572140" y="6286512"/>
              <a:ext cx="857256" cy="571504"/>
            </a:xfrm>
            <a:prstGeom prst="rect">
              <a:avLst/>
            </a:prstGeom>
            <a:noFill/>
          </p:spPr>
        </p:pic>
        <p:pic>
          <p:nvPicPr>
            <p:cNvPr id="17" name="Picture 7" descr="C:\Documents and Settings\adminitrador1\Escritorio\fotos de video\gratinar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72140" y="7000892"/>
              <a:ext cx="928694" cy="571503"/>
            </a:xfrm>
            <a:prstGeom prst="rect">
              <a:avLst/>
            </a:prstGeom>
            <a:noFill/>
          </p:spPr>
        </p:pic>
        <p:pic>
          <p:nvPicPr>
            <p:cNvPr id="18" name="Picture 8" descr="C:\Documents and Settings\adminitrador1\Escritorio\fotos de video\unir y untar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572140" y="7715272"/>
              <a:ext cx="928694" cy="615871"/>
            </a:xfrm>
            <a:prstGeom prst="rect">
              <a:avLst/>
            </a:prstGeom>
            <a:noFill/>
          </p:spPr>
        </p:pic>
        <p:pic>
          <p:nvPicPr>
            <p:cNvPr id="30722" name="Picture 2" descr="C:\Documents and Settings\adminitrador1\Escritorio\fotos de video\carnes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572140" y="5572132"/>
              <a:ext cx="927083" cy="500066"/>
            </a:xfrm>
            <a:prstGeom prst="rect">
              <a:avLst/>
            </a:prstGeom>
            <a:noFill/>
          </p:spPr>
        </p:pic>
      </p:grpSp>
      <p:graphicFrame>
        <p:nvGraphicFramePr>
          <p:cNvPr id="20" name="19 Tabla"/>
          <p:cNvGraphicFramePr>
            <a:graphicFrameLocks noGrp="1"/>
          </p:cNvGraphicFramePr>
          <p:nvPr/>
        </p:nvGraphicFramePr>
        <p:xfrm>
          <a:off x="4857760" y="285720"/>
          <a:ext cx="1785950" cy="411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595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/>
                        <a:t>TIEMPO DE PREPARACION:</a:t>
                      </a:r>
                      <a:r>
                        <a:rPr lang="es-ES" sz="900" baseline="0" dirty="0" smtClean="0"/>
                        <a:t> </a:t>
                      </a:r>
                    </a:p>
                    <a:p>
                      <a:pPr algn="ctr"/>
                      <a:r>
                        <a:rPr lang="es-ES" sz="1200" b="1" dirty="0" smtClean="0"/>
                        <a:t>3´18“ MINUTOS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75026" y="1428728"/>
          <a:ext cx="2625347" cy="1615440"/>
        </p:xfrm>
        <a:graphic>
          <a:graphicData uri="http://schemas.openxmlformats.org/drawingml/2006/table">
            <a:tbl>
              <a:tblPr firstRow="1" firstCol="1" lastRow="1" lastCol="1" bandRow="1" bandCol="1">
                <a:effectLst/>
                <a:tableStyleId>{5940675A-B579-460E-94D1-54222C63F5DA}</a:tableStyleId>
              </a:tblPr>
              <a:tblGrid>
                <a:gridCol w="1125149"/>
                <a:gridCol w="803678"/>
                <a:gridCol w="696520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Ingredientes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s-ES" sz="1000" b="1" i="1" dirty="0" smtClean="0"/>
                        <a:t>Cantidad</a:t>
                      </a:r>
                      <a:endParaRPr lang="es-ES" sz="1000" b="1" i="1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s-ES" sz="1000" b="1" i="1" u="none" dirty="0" smtClean="0"/>
                        <a:t>Unidad</a:t>
                      </a:r>
                      <a:endParaRPr lang="es-ES" sz="1000" b="1" i="1" u="none" dirty="0"/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PAN BAGEL</a:t>
                      </a: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	</a:t>
                      </a:r>
                    </a:p>
                    <a:p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(PAN A ELECCION YA SEA PARMESANO O NATURAL)</a:t>
                      </a:r>
                      <a:endParaRPr lang="es-ES" sz="8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1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PIEZA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JAMON DE PIERNA </a:t>
                      </a:r>
                      <a:endParaRPr lang="es-ES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45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QUESO GOUDA</a:t>
                      </a:r>
                      <a:endParaRPr lang="es-ES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30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QUESO CREMA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20  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285728" y="214282"/>
            <a:ext cx="35905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600" b="1" dirty="0" smtClean="0">
                <a:solidFill>
                  <a:srgbClr val="C00000"/>
                </a:solidFill>
              </a:rPr>
              <a:t>BAGEL DE PIERNA</a:t>
            </a:r>
            <a:endParaRPr lang="es-ES" sz="3600" b="1" dirty="0"/>
          </a:p>
        </p:txBody>
      </p:sp>
      <p:pic>
        <p:nvPicPr>
          <p:cNvPr id="7" name="Picture 2" descr="D:\Memo Black Coffee\Alimentos\DSC0915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5753" y="2428860"/>
            <a:ext cx="1359131" cy="1018309"/>
          </a:xfrm>
          <a:prstGeom prst="rect">
            <a:avLst/>
          </a:prstGeom>
          <a:noFill/>
        </p:spPr>
      </p:pic>
      <p:pic>
        <p:nvPicPr>
          <p:cNvPr id="8" name="Picture 2" descr="D:\Memo Black Coffee\Alimentos\DSC091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4971" y="1214414"/>
            <a:ext cx="1379913" cy="1034935"/>
          </a:xfrm>
          <a:prstGeom prst="rect">
            <a:avLst/>
          </a:prstGeom>
          <a:noFill/>
        </p:spPr>
      </p:pic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428604" y="3857620"/>
          <a:ext cx="6070086" cy="5555962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67893"/>
                <a:gridCol w="4732767"/>
                <a:gridCol w="1069426"/>
              </a:tblGrid>
              <a:tr h="7143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PRECALIENTA EL HORNO A 250° C POR 10 MIN O HASTA QUE ESTE CALIENTE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="1" i="1" u="none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es-ES" sz="800" b="1" dirty="0" smtClean="0"/>
                        <a:t>2</a:t>
                      </a:r>
                      <a:endParaRPr lang="es-ES" sz="800" b="1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PARTE EL PAN POR MITAD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7143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UNTA DE QUESO CREMA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800" b="1" i="1" u="none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s-ES" sz="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7143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ACOMODAN LAS CARNES FRIAS SOBRE EL PAN YA UNTADO DE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QUESO CREMA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800" b="1" i="1" u="none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s-ES" sz="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7143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AGREGA EL QUESO GOUDA</a:t>
                      </a:r>
                      <a:endParaRPr lang="es-ES" sz="800" baseline="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800" b="1" i="1" u="none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642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METEN TAPA Y BASE DEL BAGEL AL HORNO YA CALIENTE DURANTE TRES MINUTOS O HASTA QUE SE GRATINE EL QUESO GOUDA</a:t>
                      </a:r>
                      <a:endParaRPr lang="es-ES" sz="800" baseline="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800" b="1" i="1" u="none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SACA DEL HORNO Y SE UNAN LAS PARTES (TAPA Y BASE)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solidFill>
                            <a:srgbClr val="FF0000"/>
                          </a:solidFill>
                        </a:rPr>
                        <a:t>Opción: si el cliente lo pide con extra verdura antes de unirlo se le agregan las verduras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800" b="1" i="1" u="none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PARTE POR MITAD</a:t>
                      </a:r>
                      <a:endParaRPr lang="es-ES" sz="800" baseline="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i="1" u="none" dirty="0" smtClean="0">
                          <a:solidFill>
                            <a:srgbClr val="FF0000"/>
                          </a:solidFill>
                        </a:rPr>
                        <a:t>FOTO</a:t>
                      </a:r>
                    </a:p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SIRVE EN UN PLATO Y SE LE COLOCA UNA SERVILLETA Y SE ENTREGA AL CLIENTE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solidFill>
                            <a:srgbClr val="FF0000"/>
                          </a:solidFill>
                        </a:rPr>
                        <a:t>*Si</a:t>
                      </a:r>
                      <a:r>
                        <a:rPr lang="es-MX" sz="800" baseline="0" dirty="0" smtClean="0">
                          <a:solidFill>
                            <a:srgbClr val="FF0000"/>
                          </a:solidFill>
                        </a:rPr>
                        <a:t> el cliente no lo espera en barra llevarlo a su mesa (todo depende del flujo de clientes que haya en tienda, si hay muchos clientes dejar en barra y gritar la orden) </a:t>
                      </a:r>
                      <a:endParaRPr lang="es-MX" sz="8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i="1" u="none" dirty="0" smtClean="0">
                          <a:solidFill>
                            <a:srgbClr val="FF0000"/>
                          </a:solidFill>
                        </a:rPr>
                        <a:t>FOTO</a:t>
                      </a:r>
                    </a:p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4982777" y="1333477"/>
          <a:ext cx="1071570" cy="1859280"/>
        </p:xfrm>
        <a:graphic>
          <a:graphicData uri="http://schemas.openxmlformats.org/drawingml/2006/table">
            <a:tbl>
              <a:tblPr firstRow="1" firstCol="1" lastRow="1" lastCol="1" bandRow="1" bandCol="1">
                <a:effectLst/>
                <a:tableStyleId>{5940675A-B579-460E-94D1-54222C63F5DA}</a:tableStyleId>
              </a:tblPr>
              <a:tblGrid>
                <a:gridCol w="1071570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Utensilios</a:t>
                      </a: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CUCHILLO</a:t>
                      </a:r>
                      <a:r>
                        <a:rPr lang="es-ES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PARA PAN</a:t>
                      </a:r>
                      <a:endParaRPr lang="es-ES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CUCHILLO CHEF</a:t>
                      </a: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ESPATULA DE METAL</a:t>
                      </a: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ESPATULA DE PLASTICO </a:t>
                      </a: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HORNO</a:t>
                      </a: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PINZAS </a:t>
                      </a: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grpSp>
        <p:nvGrpSpPr>
          <p:cNvPr id="17" name="16 Grupo"/>
          <p:cNvGrpSpPr/>
          <p:nvPr/>
        </p:nvGrpSpPr>
        <p:grpSpPr>
          <a:xfrm>
            <a:off x="4928593" y="3929058"/>
            <a:ext cx="2000869" cy="5143536"/>
            <a:chOff x="4928593" y="3929058"/>
            <a:chExt cx="2000869" cy="5143536"/>
          </a:xfrm>
        </p:grpSpPr>
        <p:sp>
          <p:nvSpPr>
            <p:cNvPr id="11" name="Rectangle 2"/>
            <p:cNvSpPr>
              <a:spLocks noChangeArrowheads="1"/>
            </p:cNvSpPr>
            <p:nvPr/>
          </p:nvSpPr>
          <p:spPr bwMode="auto">
            <a:xfrm>
              <a:off x="4928593" y="8718651"/>
              <a:ext cx="2000869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s-ES" sz="900" b="1" dirty="0" smtClean="0"/>
                <a:t>V. 1</a:t>
              </a:r>
            </a:p>
            <a:p>
              <a:pPr algn="r"/>
              <a:r>
                <a:rPr lang="es-ES" sz="800" dirty="0" smtClean="0"/>
                <a:t>Fecha de actualización 13 de octubre 2011  </a:t>
              </a:r>
              <a:endParaRPr lang="es-ES" sz="800" dirty="0"/>
            </a:p>
          </p:txBody>
        </p:sp>
        <p:pic>
          <p:nvPicPr>
            <p:cNvPr id="29698" name="Picture 2" descr="C:\Documents and Settings\adminitrador1\Escritorio\fotos de video\calentar horn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00702" y="3929058"/>
              <a:ext cx="928694" cy="588953"/>
            </a:xfrm>
            <a:prstGeom prst="rect">
              <a:avLst/>
            </a:prstGeom>
            <a:noFill/>
          </p:spPr>
        </p:pic>
        <p:pic>
          <p:nvPicPr>
            <p:cNvPr id="29699" name="Picture 3" descr="C:\Documents and Settings\adminitrador1\Escritorio\fotos de video\bagel partir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00702" y="4643438"/>
              <a:ext cx="928694" cy="614541"/>
            </a:xfrm>
            <a:prstGeom prst="rect">
              <a:avLst/>
            </a:prstGeom>
            <a:noFill/>
          </p:spPr>
        </p:pic>
        <p:pic>
          <p:nvPicPr>
            <p:cNvPr id="29700" name="Picture 4" descr="C:\Documents and Settings\adminitrador1\Escritorio\fotos de video\unta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500702" y="5357818"/>
              <a:ext cx="928694" cy="571504"/>
            </a:xfrm>
            <a:prstGeom prst="rect">
              <a:avLst/>
            </a:prstGeom>
            <a:noFill/>
          </p:spPr>
        </p:pic>
        <p:pic>
          <p:nvPicPr>
            <p:cNvPr id="29702" name="Picture 6" descr="C:\Documents and Settings\adminitrador1\Escritorio\fotos de video\queso gouda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500702" y="6786578"/>
              <a:ext cx="857256" cy="571504"/>
            </a:xfrm>
            <a:prstGeom prst="rect">
              <a:avLst/>
            </a:prstGeom>
            <a:noFill/>
          </p:spPr>
        </p:pic>
        <p:pic>
          <p:nvPicPr>
            <p:cNvPr id="29703" name="Picture 7" descr="C:\Documents and Settings\adminitrador1\Escritorio\fotos de video\gratinar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500702" y="7500958"/>
              <a:ext cx="928694" cy="571503"/>
            </a:xfrm>
            <a:prstGeom prst="rect">
              <a:avLst/>
            </a:prstGeom>
            <a:noFill/>
          </p:spPr>
        </p:pic>
        <p:pic>
          <p:nvPicPr>
            <p:cNvPr id="29704" name="Picture 8" descr="C:\Documents and Settings\adminitrador1\Escritorio\fotos de video\unir y untar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500702" y="8143900"/>
              <a:ext cx="928694" cy="615871"/>
            </a:xfrm>
            <a:prstGeom prst="rect">
              <a:avLst/>
            </a:prstGeom>
            <a:noFill/>
          </p:spPr>
        </p:pic>
        <p:pic>
          <p:nvPicPr>
            <p:cNvPr id="16" name="Picture 2" descr="C:\Documents and Settings\adminitrador1\Escritorio\fotos de video\carnes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500702" y="6072198"/>
              <a:ext cx="927083" cy="500066"/>
            </a:xfrm>
            <a:prstGeom prst="rect">
              <a:avLst/>
            </a:prstGeom>
            <a:noFill/>
          </p:spPr>
        </p:pic>
      </p:grpSp>
      <p:graphicFrame>
        <p:nvGraphicFramePr>
          <p:cNvPr id="18" name="17 Tabla"/>
          <p:cNvGraphicFramePr>
            <a:graphicFrameLocks noGrp="1"/>
          </p:cNvGraphicFramePr>
          <p:nvPr/>
        </p:nvGraphicFramePr>
        <p:xfrm>
          <a:off x="4857760" y="285720"/>
          <a:ext cx="1785950" cy="411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595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/>
                        <a:t>TIEMPO DE PREPARACION:</a:t>
                      </a:r>
                      <a:r>
                        <a:rPr lang="es-ES" sz="900" baseline="0" dirty="0" smtClean="0"/>
                        <a:t> </a:t>
                      </a:r>
                    </a:p>
                    <a:p>
                      <a:pPr algn="ctr"/>
                      <a:r>
                        <a:rPr lang="es-ES" sz="1200" b="1" dirty="0" smtClean="0"/>
                        <a:t>3´18“ MINUTOS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303587" y="1313486"/>
          <a:ext cx="2625347" cy="1615440"/>
        </p:xfrm>
        <a:graphic>
          <a:graphicData uri="http://schemas.openxmlformats.org/drawingml/2006/table">
            <a:tbl>
              <a:tblPr firstRow="1" firstCol="1" lastRow="1" lastCol="1" bandRow="1" bandCol="1">
                <a:effectLst/>
                <a:tableStyleId>{5940675A-B579-460E-94D1-54222C63F5DA}</a:tableStyleId>
              </a:tblPr>
              <a:tblGrid>
                <a:gridCol w="1125149"/>
                <a:gridCol w="803678"/>
                <a:gridCol w="696520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Ingredientes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s-ES" sz="1000" b="1" i="1" dirty="0" smtClean="0"/>
                        <a:t>Cantidad</a:t>
                      </a:r>
                      <a:endParaRPr lang="es-ES" sz="1000" b="1" i="1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s-ES" sz="1000" b="1" i="1" u="none" dirty="0" smtClean="0"/>
                        <a:t>Unidad</a:t>
                      </a:r>
                      <a:endParaRPr lang="es-ES" sz="1000" b="1" i="1" u="none" dirty="0"/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PAN BAGEL</a:t>
                      </a: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	</a:t>
                      </a:r>
                    </a:p>
                    <a:p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(PAN A ELECCION YA SEA PARMESANO O NATURAL)</a:t>
                      </a:r>
                      <a:endParaRPr lang="es-ES" sz="8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1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PIEZA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JAMON DE SERRANO</a:t>
                      </a:r>
                      <a:endParaRPr lang="es-ES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40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QUESO GOUDA</a:t>
                      </a:r>
                      <a:endParaRPr lang="es-ES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30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QUESO CREMA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20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sp>
        <p:nvSpPr>
          <p:cNvPr id="6" name="5 Rectángulo"/>
          <p:cNvSpPr/>
          <p:nvPr/>
        </p:nvSpPr>
        <p:spPr>
          <a:xfrm>
            <a:off x="205593" y="142844"/>
            <a:ext cx="40121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600" b="1" dirty="0" smtClean="0">
                <a:solidFill>
                  <a:srgbClr val="C00000"/>
                </a:solidFill>
              </a:rPr>
              <a:t>BAGEL DE SERRANO</a:t>
            </a:r>
            <a:endParaRPr lang="es-ES" sz="3600" b="1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428604" y="3322336"/>
          <a:ext cx="6070086" cy="5310182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85752"/>
                <a:gridCol w="4804206"/>
                <a:gridCol w="980128"/>
              </a:tblGrid>
              <a:tr h="7495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PRECALIENTA EL HORNO A 250° C POR 10 MIN O HASTA QUE ESTE CALIENTE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="1" i="1" u="none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es-ES" sz="800" b="1" dirty="0" smtClean="0"/>
                        <a:t>2</a:t>
                      </a:r>
                      <a:endParaRPr lang="es-ES" sz="800" b="1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PARTE EL PAN POR MITAD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7143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UNTAR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EL</a:t>
                      </a: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QUESO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CREMA </a:t>
                      </a: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SOBRE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EL PAN, COLOCA EL QUESO GOUDA SOBRE EL PAN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5715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METEN TAPA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Y BASE</a:t>
                      </a: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AL HORNO YA CALIENTE DURANTE TRES MINUTOS O HASTA QUE SE GRATINE EL QUESO GOUDA</a:t>
                      </a:r>
                      <a:endParaRPr lang="es-ES" sz="800" baseline="0" dirty="0" smtClean="0"/>
                    </a:p>
                    <a:p>
                      <a:pPr algn="l"/>
                      <a:endParaRPr lang="es-ES" sz="800" baseline="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SACA DEL HORNO Y SE UNAN LAS PARTES (TAPA Y BASE)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solidFill>
                            <a:srgbClr val="FF0000"/>
                          </a:solidFill>
                        </a:rPr>
                        <a:t>Opción: si el cliente lo pide con extra verdura antes de unirlo se le agregan las verduras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SACA DEL HORNO Y SE </a:t>
                      </a: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COLOCA EL JAMO SERRANO SOBRE LA BASE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DEL BAGEL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800" baseline="0" dirty="0" smtClean="0"/>
                    </a:p>
                    <a:p>
                      <a:pPr algn="l"/>
                      <a:endParaRPr lang="es-MX" sz="8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PARTE POR </a:t>
                      </a: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MITAD</a:t>
                      </a:r>
                    </a:p>
                    <a:p>
                      <a:pPr algn="l"/>
                      <a:endParaRPr lang="es-MX" sz="80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algn="l"/>
                      <a:endParaRPr lang="es-MX" sz="80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algn="l"/>
                      <a:endParaRPr lang="es-ES" sz="800" baseline="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SIRVE EN UN PLATO Y SE LE COLOCA UNA SERVILLETA Y SE ENTREGA AL CLIENTE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solidFill>
                            <a:srgbClr val="FF0000"/>
                          </a:solidFill>
                        </a:rPr>
                        <a:t>*Si</a:t>
                      </a:r>
                      <a:r>
                        <a:rPr lang="es-MX" sz="800" baseline="0" dirty="0" smtClean="0">
                          <a:solidFill>
                            <a:srgbClr val="FF0000"/>
                          </a:solidFill>
                        </a:rPr>
                        <a:t> el cliente no lo espera en barra llevarlo a su mesa (todo depende del flujo de clientes que haya en tienda, si hay muchos clientes dejar en barra y gritar la orden) </a:t>
                      </a:r>
                      <a:endParaRPr lang="es-MX" sz="8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5572140" y="1051552"/>
          <a:ext cx="1000132" cy="2103120"/>
        </p:xfrm>
        <a:graphic>
          <a:graphicData uri="http://schemas.openxmlformats.org/drawingml/2006/table">
            <a:tbl>
              <a:tblPr firstRow="1" firstCol="1" lastRow="1" lastCol="1" bandRow="1" bandCol="1">
                <a:effectLst/>
                <a:tableStyleId>{5940675A-B579-460E-94D1-54222C63F5DA}</a:tableStyleId>
              </a:tblPr>
              <a:tblGrid>
                <a:gridCol w="1000132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Utensilios</a:t>
                      </a: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CUCHILLO</a:t>
                      </a:r>
                      <a:r>
                        <a:rPr lang="es-ES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PARA PAN</a:t>
                      </a:r>
                      <a:endParaRPr lang="es-ES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CUCHILLO CHEF</a:t>
                      </a: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ESPATULA DE METAL</a:t>
                      </a: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ESPATULA DE PLASTICO </a:t>
                      </a: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HORNO</a:t>
                      </a: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PINZAS </a:t>
                      </a: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4928593" y="8715404"/>
            <a:ext cx="2000869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900" b="1" dirty="0" smtClean="0"/>
              <a:t>V. 1</a:t>
            </a:r>
          </a:p>
          <a:p>
            <a:pPr algn="r"/>
            <a:r>
              <a:rPr lang="es-ES" sz="800" dirty="0" smtClean="0"/>
              <a:t>Fecha de actualización 13 de octubre 2011  </a:t>
            </a:r>
            <a:endParaRPr lang="es-ES" sz="800" dirty="0"/>
          </a:p>
        </p:txBody>
      </p:sp>
      <p:pic>
        <p:nvPicPr>
          <p:cNvPr id="13" name="12 Marcador de contenido" descr="Imagen 15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71810" y="1278915"/>
            <a:ext cx="2340033" cy="1753985"/>
          </a:xfrm>
        </p:spPr>
      </p:pic>
      <p:pic>
        <p:nvPicPr>
          <p:cNvPr id="8" name="Picture 2" descr="C:\Documents and Settings\adminitrador1\Escritorio\fotos de video\calentar horn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40" y="3428992"/>
            <a:ext cx="928694" cy="588953"/>
          </a:xfrm>
          <a:prstGeom prst="rect">
            <a:avLst/>
          </a:prstGeom>
          <a:noFill/>
        </p:spPr>
      </p:pic>
      <p:pic>
        <p:nvPicPr>
          <p:cNvPr id="12" name="Picture 3" descr="C:\Documents and Settings\adminitrador1\Escritorio\fotos de video\bagel parti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40" y="4143372"/>
            <a:ext cx="928694" cy="614541"/>
          </a:xfrm>
          <a:prstGeom prst="rect">
            <a:avLst/>
          </a:prstGeom>
          <a:noFill/>
        </p:spPr>
      </p:pic>
      <p:pic>
        <p:nvPicPr>
          <p:cNvPr id="14" name="Picture 4" descr="C:\Documents and Settings\adminitrador1\Escritorio\fotos de video\unta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40" y="4857752"/>
            <a:ext cx="928694" cy="571504"/>
          </a:xfrm>
          <a:prstGeom prst="rect">
            <a:avLst/>
          </a:prstGeom>
          <a:noFill/>
        </p:spPr>
      </p:pic>
      <p:graphicFrame>
        <p:nvGraphicFramePr>
          <p:cNvPr id="16" name="15 Tabla"/>
          <p:cNvGraphicFramePr>
            <a:graphicFrameLocks noGrp="1"/>
          </p:cNvGraphicFramePr>
          <p:nvPr/>
        </p:nvGraphicFramePr>
        <p:xfrm>
          <a:off x="4857760" y="285720"/>
          <a:ext cx="1785950" cy="411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595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/>
                        <a:t>TIEMPO DE PREPARACION:</a:t>
                      </a:r>
                      <a:r>
                        <a:rPr lang="es-ES" sz="900" baseline="0" dirty="0" smtClean="0"/>
                        <a:t> </a:t>
                      </a:r>
                    </a:p>
                    <a:p>
                      <a:pPr algn="ctr"/>
                      <a:r>
                        <a:rPr lang="es-ES" sz="1200" b="1" dirty="0" smtClean="0"/>
                        <a:t>3´18“ MINUTOS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40" y="5500694"/>
            <a:ext cx="92869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40" y="6143636"/>
            <a:ext cx="928694" cy="57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72140" y="6786578"/>
            <a:ext cx="928694" cy="58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72140" y="7429520"/>
            <a:ext cx="928694" cy="573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72140" y="8001024"/>
            <a:ext cx="92869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-1071594" y="191128"/>
            <a:ext cx="5786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C00000"/>
                </a:solidFill>
              </a:rPr>
              <a:t>BAGUETTE DE LA CASA</a:t>
            </a:r>
            <a:endParaRPr lang="es-ES" sz="2800" b="1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214291" y="1000100"/>
          <a:ext cx="2928957" cy="2346960"/>
        </p:xfrm>
        <a:graphic>
          <a:graphicData uri="http://schemas.openxmlformats.org/drawingml/2006/table">
            <a:tbl>
              <a:tblPr firstRow="1" firstCol="1" lastRow="1" lastCol="1" bandRow="1" bandCol="1">
                <a:effectLst/>
                <a:tableStyleId>{5940675A-B579-460E-94D1-54222C63F5DA}</a:tableStyleId>
              </a:tblPr>
              <a:tblGrid>
                <a:gridCol w="1692614"/>
                <a:gridCol w="662327"/>
                <a:gridCol w="574016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Ingredientes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s-ES" sz="1000" b="1" i="1" dirty="0" smtClean="0"/>
                        <a:t>Cantidad</a:t>
                      </a:r>
                      <a:endParaRPr lang="es-ES" sz="1000" b="1" i="1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s-ES" sz="1000" b="1" i="1" u="none" dirty="0" smtClean="0"/>
                        <a:t>Unidad</a:t>
                      </a:r>
                      <a:endParaRPr lang="es-ES" sz="1000" b="1" i="1" u="none" dirty="0"/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PAN BAGUETTE</a:t>
                      </a:r>
                    </a:p>
                    <a:p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(PAN A ELECCION YA SEA AJO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O MULTIGRANO</a:t>
                      </a: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)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1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PIEZA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JAMON DE PAVO</a:t>
                      </a:r>
                      <a:endParaRPr lang="es-ES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30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JAMON</a:t>
                      </a: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DE PIERNA</a:t>
                      </a:r>
                      <a:endParaRPr lang="es-ES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30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MIX DE VERDURAS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1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PORCION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QUESO GOUDA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30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ADEREZO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(chipotle,</a:t>
                      </a: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italiano, cilantro)</a:t>
                      </a:r>
                      <a:endParaRPr lang="es-MX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30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MAYONESA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30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pic>
        <p:nvPicPr>
          <p:cNvPr id="6" name="Picture 2" descr="D:\Memo Black Coffee\Alimentos\DSC0917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7852" y="1286228"/>
            <a:ext cx="2304288" cy="1785574"/>
          </a:xfrm>
          <a:prstGeom prst="rect">
            <a:avLst/>
          </a:prstGeom>
          <a:noFill/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5643578" y="1285852"/>
          <a:ext cx="1053711" cy="1859280"/>
        </p:xfrm>
        <a:graphic>
          <a:graphicData uri="http://schemas.openxmlformats.org/drawingml/2006/table">
            <a:tbl>
              <a:tblPr firstRow="1" firstCol="1" lastRow="1" lastCol="1" bandRow="1" bandCol="1">
                <a:effectLst/>
                <a:tableStyleId>{5940675A-B579-460E-94D1-54222C63F5DA}</a:tableStyleId>
              </a:tblPr>
              <a:tblGrid>
                <a:gridCol w="1053711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Utensilios</a:t>
                      </a: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CUCHILLO</a:t>
                      </a:r>
                      <a:r>
                        <a:rPr lang="es-ES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PARA PAN</a:t>
                      </a:r>
                      <a:endParaRPr lang="es-ES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CUCHILLO CHEF</a:t>
                      </a: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ESPATULA DE METAL</a:t>
                      </a: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ESPATULA DE PLASTICO </a:t>
                      </a: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HORNO</a:t>
                      </a: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PINZAS </a:t>
                      </a: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500042" y="3428992"/>
          <a:ext cx="6070086" cy="6110326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67893"/>
                <a:gridCol w="4822065"/>
                <a:gridCol w="980128"/>
              </a:tblGrid>
              <a:tr h="7143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PRECALIENTA EL HORNO A 250° C POR 10 MIN O HASTA QUE ESTE CALIENTE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="1" i="1" u="none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es-ES" sz="800" b="1" dirty="0" smtClean="0"/>
                        <a:t>2</a:t>
                      </a:r>
                      <a:endParaRPr lang="es-ES" sz="800" b="1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PARTE EL PAN BAGUETTE POR MITAD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7143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UNTAR LA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MAYONESA CON AYUDA DE UNA ESPATULA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7143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COLOCAN LAS CARNES FRIAS Y DESPUES EL QUESO GOUDA 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7143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INTRODUCEN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TAPA Y BASE</a:t>
                      </a: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AL HORNO YA CALIENTE DURANTE TRES MINUTOS O HASTA QUE SE GRATINE EL QUESO GOUDA</a:t>
                      </a:r>
                      <a:endParaRPr lang="es-ES" sz="800" baseline="0" dirty="0" smtClean="0"/>
                    </a:p>
                    <a:p>
                      <a:pPr algn="l"/>
                      <a:endParaRPr lang="es-ES" sz="800" baseline="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642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SACA DEL HORNO SE COLOCA 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EL MIX DE VERDURAS Y SE AGREGA EL ADEREZO ELEGIDO</a:t>
                      </a:r>
                      <a:endParaRPr lang="es-ES" sz="800" baseline="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7143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UNEN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LA TAPA Y LA BASE DEL BAGUETTE</a:t>
                      </a:r>
                      <a:endParaRPr lang="es-MX" sz="8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solidFill>
                            <a:srgbClr val="FF0000"/>
                          </a:solidFill>
                        </a:rPr>
                        <a:t>Opción: si el cliente lo pide con extra verdura antes de unirlo se le agregan las verduras, los aderezos a </a:t>
                      </a:r>
                      <a:r>
                        <a:rPr lang="es-MX" sz="800" dirty="0" err="1" smtClean="0">
                          <a:solidFill>
                            <a:srgbClr val="FF0000"/>
                          </a:solidFill>
                        </a:rPr>
                        <a:t>eleccion</a:t>
                      </a:r>
                      <a:r>
                        <a:rPr lang="es-MX" sz="800" dirty="0" smtClean="0">
                          <a:solidFill>
                            <a:srgbClr val="FF0000"/>
                          </a:solidFill>
                        </a:rPr>
                        <a:t> son cilantro,</a:t>
                      </a:r>
                      <a:r>
                        <a:rPr lang="es-MX" sz="800" baseline="0" dirty="0" smtClean="0">
                          <a:solidFill>
                            <a:srgbClr val="FF0000"/>
                          </a:solidFill>
                        </a:rPr>
                        <a:t> italiano y chipotle.</a:t>
                      </a:r>
                      <a:endParaRPr lang="es-ES" sz="800" baseline="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5715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dirty="0" smtClean="0">
                          <a:solidFill>
                            <a:schemeClr val="tx1"/>
                          </a:solidFill>
                        </a:rPr>
                        <a:t>SE</a:t>
                      </a:r>
                      <a:r>
                        <a:rPr lang="es-MX" sz="800" baseline="0" dirty="0" smtClean="0">
                          <a:solidFill>
                            <a:schemeClr val="tx1"/>
                          </a:solidFill>
                        </a:rPr>
                        <a:t> PARTE POR MITAD EL BAGUETTE</a:t>
                      </a:r>
                      <a:endParaRPr lang="es-MX" sz="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COLOCA EL BAGUETTE EN EL PLATO JUNTO CON UNA SERVILLETA Y SE ENTREGA AL CLIENTE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solidFill>
                            <a:srgbClr val="FF0000"/>
                          </a:solidFill>
                        </a:rPr>
                        <a:t>*Si</a:t>
                      </a:r>
                      <a:r>
                        <a:rPr lang="es-MX" sz="800" baseline="0" dirty="0" smtClean="0">
                          <a:solidFill>
                            <a:srgbClr val="FF0000"/>
                          </a:solidFill>
                        </a:rPr>
                        <a:t> el cliente no lo espera en barra llevarlo a su mesa (todo depende del flujo de clientes que haya en tienda, si hay muchos clientes dejar en barra y gritar la orden) </a:t>
                      </a:r>
                      <a:endParaRPr lang="es-MX" sz="8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endParaRPr lang="es-ES" sz="800" baseline="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928593" y="8790089"/>
            <a:ext cx="2000869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900" b="1" dirty="0" smtClean="0"/>
              <a:t>V. 1</a:t>
            </a:r>
          </a:p>
          <a:p>
            <a:pPr algn="r"/>
            <a:r>
              <a:rPr lang="es-ES" sz="800" dirty="0" smtClean="0"/>
              <a:t>Fecha de actualización 13 de octubre 2011  </a:t>
            </a:r>
            <a:endParaRPr lang="es-ES" sz="800" dirty="0"/>
          </a:p>
        </p:txBody>
      </p:sp>
      <p:grpSp>
        <p:nvGrpSpPr>
          <p:cNvPr id="17" name="16 Grupo"/>
          <p:cNvGrpSpPr/>
          <p:nvPr/>
        </p:nvGrpSpPr>
        <p:grpSpPr>
          <a:xfrm>
            <a:off x="5643578" y="3516332"/>
            <a:ext cx="933309" cy="6096012"/>
            <a:chOff x="5643578" y="3516332"/>
            <a:chExt cx="933309" cy="6096012"/>
          </a:xfrm>
        </p:grpSpPr>
        <p:pic>
          <p:nvPicPr>
            <p:cNvPr id="10" name="Picture 2" descr="C:\Documents and Settings\adminitrador1\Escritorio\fotos de video\calentar horn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43578" y="3516332"/>
              <a:ext cx="928694" cy="588953"/>
            </a:xfrm>
            <a:prstGeom prst="rect">
              <a:avLst/>
            </a:prstGeom>
            <a:noFill/>
          </p:spPr>
        </p:pic>
        <p:pic>
          <p:nvPicPr>
            <p:cNvPr id="31746" name="Picture 2" descr="C:\Documents and Settings\adminitrador1\Escritorio\fotos de video\baguette partir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43578" y="4159274"/>
              <a:ext cx="933309" cy="646105"/>
            </a:xfrm>
            <a:prstGeom prst="rect">
              <a:avLst/>
            </a:prstGeom>
            <a:noFill/>
          </p:spPr>
        </p:pic>
        <p:pic>
          <p:nvPicPr>
            <p:cNvPr id="31747" name="Picture 3" descr="C:\Documents and Settings\adminitrador1\Escritorio\fotos de video\untar mayo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43578" y="4945092"/>
              <a:ext cx="928694" cy="648047"/>
            </a:xfrm>
            <a:prstGeom prst="rect">
              <a:avLst/>
            </a:prstGeom>
            <a:noFill/>
          </p:spPr>
        </p:pic>
        <p:pic>
          <p:nvPicPr>
            <p:cNvPr id="31748" name="Picture 4" descr="C:\Documents and Settings\adminitrador1\Escritorio\fotos de video\carnes y quesos b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43578" y="5635683"/>
              <a:ext cx="857256" cy="595293"/>
            </a:xfrm>
            <a:prstGeom prst="rect">
              <a:avLst/>
            </a:prstGeom>
            <a:noFill/>
          </p:spPr>
        </p:pic>
        <p:pic>
          <p:nvPicPr>
            <p:cNvPr id="31749" name="Picture 5" descr="C:\Documents and Settings\adminitrador1\Escritorio\fotos de video\meter horno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643578" y="6357950"/>
              <a:ext cx="909451" cy="555602"/>
            </a:xfrm>
            <a:prstGeom prst="rect">
              <a:avLst/>
            </a:prstGeom>
            <a:noFill/>
          </p:spPr>
        </p:pic>
        <p:pic>
          <p:nvPicPr>
            <p:cNvPr id="31750" name="Picture 6" descr="C:\Documents and Settings\adminitrador1\Escritorio\fotos de video\verdura y aderezo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643578" y="7072330"/>
              <a:ext cx="878999" cy="557189"/>
            </a:xfrm>
            <a:prstGeom prst="rect">
              <a:avLst/>
            </a:prstGeom>
            <a:noFill/>
          </p:spPr>
        </p:pic>
        <p:pic>
          <p:nvPicPr>
            <p:cNvPr id="31751" name="Picture 7" descr="C:\Documents and Settings\adminitrador1\Escritorio\fotos de video\unir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643578" y="7643834"/>
              <a:ext cx="878396" cy="647673"/>
            </a:xfrm>
            <a:prstGeom prst="rect">
              <a:avLst/>
            </a:prstGeom>
            <a:noFill/>
          </p:spPr>
        </p:pic>
        <p:pic>
          <p:nvPicPr>
            <p:cNvPr id="31752" name="Picture 8" descr="C:\Documents and Settings\adminitrador1\Escritorio\fotos de video\partir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643578" y="8286776"/>
              <a:ext cx="906442" cy="642155"/>
            </a:xfrm>
            <a:prstGeom prst="rect">
              <a:avLst/>
            </a:prstGeom>
            <a:noFill/>
          </p:spPr>
        </p:pic>
        <p:pic>
          <p:nvPicPr>
            <p:cNvPr id="31753" name="Picture 9" descr="C:\Documents and Settings\adminitrador1\Escritorio\fotos de video\platin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715016" y="9001156"/>
              <a:ext cx="748561" cy="611188"/>
            </a:xfrm>
            <a:prstGeom prst="rect">
              <a:avLst/>
            </a:prstGeom>
            <a:noFill/>
          </p:spPr>
        </p:pic>
      </p:grpSp>
      <p:graphicFrame>
        <p:nvGraphicFramePr>
          <p:cNvPr id="19" name="18 Tabla"/>
          <p:cNvGraphicFramePr>
            <a:graphicFrameLocks noGrp="1"/>
          </p:cNvGraphicFramePr>
          <p:nvPr/>
        </p:nvGraphicFramePr>
        <p:xfrm>
          <a:off x="4857760" y="285720"/>
          <a:ext cx="1785950" cy="411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595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/>
                        <a:t>TIEMPO DE PREPARACION:</a:t>
                      </a:r>
                      <a:r>
                        <a:rPr lang="es-ES" sz="900" baseline="0" dirty="0" smtClean="0"/>
                        <a:t> </a:t>
                      </a:r>
                    </a:p>
                    <a:p>
                      <a:pPr algn="ctr"/>
                      <a:r>
                        <a:rPr lang="es-ES" sz="1200" b="1" dirty="0" smtClean="0"/>
                        <a:t>4´33.9“ MINUTOS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-928718" y="142844"/>
            <a:ext cx="7358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C00000"/>
                </a:solidFill>
              </a:rPr>
              <a:t>BAGUETTE DE LOMO CANADIENSE</a:t>
            </a:r>
            <a:endParaRPr lang="es-ES" sz="2800" b="1" dirty="0"/>
          </a:p>
        </p:txBody>
      </p:sp>
      <p:pic>
        <p:nvPicPr>
          <p:cNvPr id="4" name="Picture 2" descr="D:\Memo Black Coffee\Alimentos\DSC092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6" y="1214414"/>
            <a:ext cx="1991730" cy="1456390"/>
          </a:xfrm>
          <a:prstGeom prst="rect">
            <a:avLst/>
          </a:prstGeom>
          <a:noFill/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5464983" y="857224"/>
          <a:ext cx="1071570" cy="2255520"/>
        </p:xfrm>
        <a:graphic>
          <a:graphicData uri="http://schemas.openxmlformats.org/drawingml/2006/table">
            <a:tbl>
              <a:tblPr firstRow="1" firstCol="1" lastRow="1" lastCol="1" bandRow="1" bandCol="1">
                <a:effectLst/>
                <a:tableStyleId>{5940675A-B579-460E-94D1-54222C63F5DA}</a:tableStyleId>
              </a:tblPr>
              <a:tblGrid>
                <a:gridCol w="1071570"/>
              </a:tblGrid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Utensilios</a:t>
                      </a:r>
                    </a:p>
                  </a:txBody>
                  <a:tcPr marL="68580" marR="68580" marT="60960" marB="60960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CUCHILLO</a:t>
                      </a:r>
                      <a:r>
                        <a:rPr lang="es-ES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PARA PAN</a:t>
                      </a:r>
                      <a:endParaRPr lang="es-ES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CUCHILLO CHEF</a:t>
                      </a:r>
                    </a:p>
                  </a:txBody>
                  <a:tcPr marL="68580" marR="68580" marT="60960" marB="60960"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ESPATULA DE METAL</a:t>
                      </a:r>
                    </a:p>
                  </a:txBody>
                  <a:tcPr marL="68580" marR="68580" marT="60960" marB="60960"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ESPATULA DE PLASTICO </a:t>
                      </a:r>
                    </a:p>
                  </a:txBody>
                  <a:tcPr marL="68580" marR="68580" marT="60960" marB="60960"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HORNO</a:t>
                      </a:r>
                    </a:p>
                  </a:txBody>
                  <a:tcPr marL="68580" marR="68580" marT="60960" marB="60960"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PINZAS </a:t>
                      </a: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929198" y="8715404"/>
            <a:ext cx="1986441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900" b="1" dirty="0" smtClean="0"/>
              <a:t>V. 1</a:t>
            </a:r>
          </a:p>
          <a:p>
            <a:pPr algn="r"/>
            <a:r>
              <a:rPr lang="es-ES" sz="800" dirty="0" smtClean="0"/>
              <a:t>fecha de actualización 13 de octubre 2011  </a:t>
            </a:r>
            <a:endParaRPr lang="es-ES" sz="800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375027" y="857225"/>
          <a:ext cx="2625347" cy="2590800"/>
        </p:xfrm>
        <a:graphic>
          <a:graphicData uri="http://schemas.openxmlformats.org/drawingml/2006/table">
            <a:tbl>
              <a:tblPr firstRow="1" firstCol="1" lastRow="1" lastCol="1" bandRow="1" bandCol="1">
                <a:effectLst/>
                <a:tableStyleId>{5940675A-B579-460E-94D1-54222C63F5DA}</a:tableStyleId>
              </a:tblPr>
              <a:tblGrid>
                <a:gridCol w="1125149"/>
                <a:gridCol w="803678"/>
                <a:gridCol w="696520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Ingredientes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s-ES" sz="1000" b="1" i="1" dirty="0" smtClean="0"/>
                        <a:t>Cantidad</a:t>
                      </a:r>
                      <a:endParaRPr lang="es-ES" sz="1000" b="1" i="1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s-ES" sz="1000" b="1" i="1" u="none" dirty="0" smtClean="0"/>
                        <a:t>Unidad</a:t>
                      </a:r>
                      <a:endParaRPr lang="es-ES" sz="1000" b="1" i="1" u="none" dirty="0"/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PAN BAGUETTE</a:t>
                      </a:r>
                      <a:endParaRPr lang="es-MX" sz="8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(PAN A ELECCION YA SEA AJO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O MULTIGRANO</a:t>
                      </a: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)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1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PIEZA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LOMO</a:t>
                      </a: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CANADIENCE</a:t>
                      </a:r>
                      <a:endParaRPr lang="es-ES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40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PEPERONI</a:t>
                      </a:r>
                      <a:endParaRPr lang="es-ES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30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MIX DE VERDURAS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1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PORCION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QUESO GOUDA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30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ADEREZO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(chipotle,</a:t>
                      </a: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italiano, cilantro)</a:t>
                      </a:r>
                      <a:endParaRPr lang="es-MX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30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MAYONESA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30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500042" y="3428992"/>
          <a:ext cx="6070086" cy="6110326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67893"/>
                <a:gridCol w="4822065"/>
                <a:gridCol w="980128"/>
              </a:tblGrid>
              <a:tr h="7143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PRECALIENTA EL HORNO A 250° C POR 10 MIN O HASTA QUE ESTE CALIENTE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="1" i="1" u="none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714380">
                <a:tc>
                  <a:txBody>
                    <a:bodyPr/>
                    <a:lstStyle/>
                    <a:p>
                      <a:pPr algn="ctr"/>
                      <a:r>
                        <a:rPr lang="es-ES" sz="800" b="1" dirty="0" smtClean="0"/>
                        <a:t>2</a:t>
                      </a:r>
                      <a:endParaRPr lang="es-ES" sz="800" b="1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PARTE EL PAN BAGUETTE POR MITAD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7143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UNTAR LA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MAYONESA CON AYUDA DE UNA ESPATULA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7143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COLOCAN LAS CARNES FRIAS Y DESPUES EL QUESO GOUDA 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7143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INTRODUCEN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TAPA Y BASE</a:t>
                      </a: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AL HORNO YA CALIENTE DURANTE TRES MINUTOS O HASTA QUE SE GRATINE EL QUESO GOUDA</a:t>
                      </a:r>
                      <a:endParaRPr lang="es-ES" sz="800" baseline="0" dirty="0" smtClean="0"/>
                    </a:p>
                    <a:p>
                      <a:pPr algn="l"/>
                      <a:endParaRPr lang="es-ES" sz="800" baseline="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642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SACA DEL HORNO SE COLOCA 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EL MIX DE VERDURAS Y SE AGREGA EL ADEREZO ELEGIDO</a:t>
                      </a:r>
                      <a:endParaRPr lang="es-ES" sz="800" baseline="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7143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UNEN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LA TAPA Y LA BASE DEL BAGUETTE</a:t>
                      </a:r>
                      <a:endParaRPr lang="es-MX" sz="8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solidFill>
                            <a:srgbClr val="FF0000"/>
                          </a:solidFill>
                        </a:rPr>
                        <a:t>Opción: si el cliente lo pide con extra verdura antes de unirlo se le agregan las verduras, los aderezos a </a:t>
                      </a:r>
                      <a:r>
                        <a:rPr lang="es-MX" sz="800" dirty="0" err="1" smtClean="0">
                          <a:solidFill>
                            <a:srgbClr val="FF0000"/>
                          </a:solidFill>
                        </a:rPr>
                        <a:t>eleccion</a:t>
                      </a:r>
                      <a:r>
                        <a:rPr lang="es-MX" sz="800" dirty="0" smtClean="0">
                          <a:solidFill>
                            <a:srgbClr val="FF0000"/>
                          </a:solidFill>
                        </a:rPr>
                        <a:t> son cilantro,</a:t>
                      </a:r>
                      <a:r>
                        <a:rPr lang="es-MX" sz="800" baseline="0" dirty="0" smtClean="0">
                          <a:solidFill>
                            <a:srgbClr val="FF0000"/>
                          </a:solidFill>
                        </a:rPr>
                        <a:t> italiano y chipotle.</a:t>
                      </a:r>
                      <a:endParaRPr lang="es-ES" sz="800" baseline="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5715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dirty="0" smtClean="0">
                          <a:solidFill>
                            <a:schemeClr val="tx1"/>
                          </a:solidFill>
                        </a:rPr>
                        <a:t>SE</a:t>
                      </a:r>
                      <a:r>
                        <a:rPr lang="es-MX" sz="800" baseline="0" dirty="0" smtClean="0">
                          <a:solidFill>
                            <a:schemeClr val="tx1"/>
                          </a:solidFill>
                        </a:rPr>
                        <a:t> PARTE POR MITAD EL BAGUETTE</a:t>
                      </a:r>
                      <a:endParaRPr lang="es-MX" sz="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COLOCA EL BAGUETTE EN EL PLATO JUNTO CON UNA SERVILLETA Y SE ENTREGA AL CLIENTE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solidFill>
                            <a:srgbClr val="FF0000"/>
                          </a:solidFill>
                        </a:rPr>
                        <a:t>*Si</a:t>
                      </a:r>
                      <a:r>
                        <a:rPr lang="es-MX" sz="800" baseline="0" dirty="0" smtClean="0">
                          <a:solidFill>
                            <a:srgbClr val="FF0000"/>
                          </a:solidFill>
                        </a:rPr>
                        <a:t> el cliente no lo espera en barra llevarlo a su mesa (todo depende del flujo de clientes que haya en tienda, si hay muchos clientes dejar en barra y gritar la orden) </a:t>
                      </a:r>
                      <a:endParaRPr lang="es-MX" sz="80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l"/>
                      <a:endParaRPr lang="es-ES" sz="800" baseline="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4928593" y="8790089"/>
            <a:ext cx="2000869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900" b="1" dirty="0" smtClean="0"/>
              <a:t>V. 1</a:t>
            </a:r>
          </a:p>
          <a:p>
            <a:pPr algn="r"/>
            <a:r>
              <a:rPr lang="es-ES" sz="800" dirty="0" smtClean="0"/>
              <a:t>Fecha de actualización 13 de octubre 2011  </a:t>
            </a:r>
            <a:endParaRPr lang="es-ES" sz="800" dirty="0"/>
          </a:p>
        </p:txBody>
      </p:sp>
      <p:pic>
        <p:nvPicPr>
          <p:cNvPr id="11" name="Picture 2" descr="C:\Documents and Settings\adminitrador1\Escritorio\fotos de video\calentar horn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8" y="3516332"/>
            <a:ext cx="928694" cy="588953"/>
          </a:xfrm>
          <a:prstGeom prst="rect">
            <a:avLst/>
          </a:prstGeom>
          <a:noFill/>
        </p:spPr>
      </p:pic>
      <p:pic>
        <p:nvPicPr>
          <p:cNvPr id="12" name="Picture 2" descr="C:\Documents and Settings\adminitrador1\Escritorio\fotos de video\baguette parti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8" y="4159274"/>
            <a:ext cx="933309" cy="646105"/>
          </a:xfrm>
          <a:prstGeom prst="rect">
            <a:avLst/>
          </a:prstGeom>
          <a:noFill/>
        </p:spPr>
      </p:pic>
      <p:pic>
        <p:nvPicPr>
          <p:cNvPr id="13" name="Picture 3" descr="C:\Documents and Settings\adminitrador1\Escritorio\fotos de video\untar may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8" y="4945092"/>
            <a:ext cx="928694" cy="648047"/>
          </a:xfrm>
          <a:prstGeom prst="rect">
            <a:avLst/>
          </a:prstGeom>
          <a:noFill/>
        </p:spPr>
      </p:pic>
      <p:pic>
        <p:nvPicPr>
          <p:cNvPr id="14" name="Picture 4" descr="C:\Documents and Settings\adminitrador1\Escritorio\fotos de video\carnes y quesos b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8" y="5635683"/>
            <a:ext cx="857256" cy="595293"/>
          </a:xfrm>
          <a:prstGeom prst="rect">
            <a:avLst/>
          </a:prstGeom>
          <a:noFill/>
        </p:spPr>
      </p:pic>
      <p:pic>
        <p:nvPicPr>
          <p:cNvPr id="15" name="Picture 5" descr="C:\Documents and Settings\adminitrador1\Escritorio\fotos de video\meter horn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3578" y="6357950"/>
            <a:ext cx="909451" cy="555602"/>
          </a:xfrm>
          <a:prstGeom prst="rect">
            <a:avLst/>
          </a:prstGeom>
          <a:noFill/>
        </p:spPr>
      </p:pic>
      <p:pic>
        <p:nvPicPr>
          <p:cNvPr id="16" name="Picture 6" descr="C:\Documents and Settings\adminitrador1\Escritorio\fotos de video\verdura y aderezo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43578" y="7072330"/>
            <a:ext cx="878999" cy="557189"/>
          </a:xfrm>
          <a:prstGeom prst="rect">
            <a:avLst/>
          </a:prstGeom>
          <a:noFill/>
        </p:spPr>
      </p:pic>
      <p:pic>
        <p:nvPicPr>
          <p:cNvPr id="17" name="Picture 7" descr="C:\Documents and Settings\adminitrador1\Escritorio\fotos de video\unir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43578" y="7643834"/>
            <a:ext cx="878396" cy="647673"/>
          </a:xfrm>
          <a:prstGeom prst="rect">
            <a:avLst/>
          </a:prstGeom>
          <a:noFill/>
        </p:spPr>
      </p:pic>
      <p:pic>
        <p:nvPicPr>
          <p:cNvPr id="18" name="Picture 8" descr="C:\Documents and Settings\adminitrador1\Escritorio\fotos de video\partir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43578" y="8286776"/>
            <a:ext cx="906442" cy="642155"/>
          </a:xfrm>
          <a:prstGeom prst="rect">
            <a:avLst/>
          </a:prstGeom>
          <a:noFill/>
        </p:spPr>
      </p:pic>
      <p:pic>
        <p:nvPicPr>
          <p:cNvPr id="19" name="Picture 9" descr="C:\Documents and Settings\adminitrador1\Escritorio\fotos de video\platin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15016" y="9001156"/>
            <a:ext cx="748561" cy="611188"/>
          </a:xfrm>
          <a:prstGeom prst="rect">
            <a:avLst/>
          </a:prstGeom>
          <a:noFill/>
        </p:spPr>
      </p:pic>
      <p:graphicFrame>
        <p:nvGraphicFramePr>
          <p:cNvPr id="21" name="20 Tabla"/>
          <p:cNvGraphicFramePr>
            <a:graphicFrameLocks noGrp="1"/>
          </p:cNvGraphicFramePr>
          <p:nvPr/>
        </p:nvGraphicFramePr>
        <p:xfrm>
          <a:off x="5072050" y="0"/>
          <a:ext cx="1785950" cy="411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595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/>
                        <a:t>TIEMPO DE PREPARACION:</a:t>
                      </a:r>
                      <a:r>
                        <a:rPr lang="es-ES" sz="900" baseline="0" dirty="0" smtClean="0"/>
                        <a:t> </a:t>
                      </a:r>
                    </a:p>
                    <a:p>
                      <a:pPr algn="ctr"/>
                      <a:r>
                        <a:rPr lang="es-ES" sz="1200" b="1" dirty="0" smtClean="0"/>
                        <a:t>4´33.9“ MINUTOS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290" y="159597"/>
            <a:ext cx="3158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C00000"/>
                </a:solidFill>
              </a:rPr>
              <a:t>FOCCACIA ITALIANA</a:t>
            </a:r>
            <a:endParaRPr lang="es-ES" sz="2800" b="1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82184" y="857225"/>
          <a:ext cx="2625347" cy="3156527"/>
        </p:xfrm>
        <a:graphic>
          <a:graphicData uri="http://schemas.openxmlformats.org/drawingml/2006/table">
            <a:tbl>
              <a:tblPr firstRow="1" firstCol="1" lastRow="1" lastCol="1" bandRow="1" bandCol="1">
                <a:effectLst/>
                <a:tableStyleId>{5940675A-B579-460E-94D1-54222C63F5DA}</a:tableStyleId>
              </a:tblPr>
              <a:tblGrid>
                <a:gridCol w="1125149"/>
                <a:gridCol w="803678"/>
                <a:gridCol w="696520"/>
              </a:tblGrid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Ingredientes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s-ES" sz="1000" b="1" i="1" dirty="0" smtClean="0"/>
                        <a:t>Cantidad</a:t>
                      </a:r>
                      <a:endParaRPr lang="es-ES" sz="1000" b="1" i="1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r>
                        <a:rPr lang="es-ES" sz="1000" b="1" i="1" u="none" dirty="0" smtClean="0"/>
                        <a:t>unidad</a:t>
                      </a:r>
                      <a:endParaRPr lang="es-ES" sz="1000" b="1" i="1" u="none" dirty="0"/>
                    </a:p>
                  </a:txBody>
                  <a:tcPr marL="68580" marR="68580" marT="60960" marB="60960"/>
                </a:tc>
              </a:tr>
              <a:tr h="306315">
                <a:tc>
                  <a:txBody>
                    <a:bodyPr/>
                    <a:lstStyle/>
                    <a:p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PAN DE FOCACCIA</a:t>
                      </a:r>
                      <a:endParaRPr lang="es-ES" sz="8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1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PIEZA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289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LOMO</a:t>
                      </a: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CANASDIENSE</a:t>
                      </a:r>
                      <a:endParaRPr lang="es-ES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40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284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SALAMI</a:t>
                      </a: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COCIDO</a:t>
                      </a:r>
                      <a:endParaRPr lang="es-ES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30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284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QUESO GOUDA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30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284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QUESO</a:t>
                      </a: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PANELA</a:t>
                      </a:r>
                      <a:endParaRPr lang="es-MX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20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284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QUESO CABRA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20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284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MAYONESA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40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447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ADEREZO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(chipotle,</a:t>
                      </a: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italiano, cilantro)</a:t>
                      </a:r>
                      <a:endParaRPr lang="es-MX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30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  <a:tr h="284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ACEITUNA NEGRA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10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800" dirty="0" smtClean="0"/>
                        <a:t>GRAMOS</a:t>
                      </a:r>
                      <a:endParaRPr lang="es-ES" sz="800" dirty="0"/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pic>
        <p:nvPicPr>
          <p:cNvPr id="6" name="Picture 2" descr="D:\Memo Black Coffee\Alimentos\DSC092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86" y="1428728"/>
            <a:ext cx="2131383" cy="1669196"/>
          </a:xfrm>
          <a:prstGeom prst="rect">
            <a:avLst/>
          </a:prstGeom>
          <a:noFill/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5464983" y="1142976"/>
          <a:ext cx="1071570" cy="2255520"/>
        </p:xfrm>
        <a:graphic>
          <a:graphicData uri="http://schemas.openxmlformats.org/drawingml/2006/table">
            <a:tbl>
              <a:tblPr firstRow="1" firstCol="1" lastRow="1" lastCol="1" bandRow="1" bandCol="1">
                <a:effectLst/>
                <a:tableStyleId>{5940675A-B579-460E-94D1-54222C63F5DA}</a:tableStyleId>
              </a:tblPr>
              <a:tblGrid>
                <a:gridCol w="1071570"/>
              </a:tblGrid>
              <a:tr h="36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Utensilios</a:t>
                      </a:r>
                    </a:p>
                  </a:txBody>
                  <a:tcPr marL="68580" marR="68580" marT="60960" marB="60960"/>
                </a:tc>
              </a:tr>
              <a:tr h="304800">
                <a:tc>
                  <a:txBody>
                    <a:bodyPr/>
                    <a:lstStyle/>
                    <a:p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CUCHILLO</a:t>
                      </a:r>
                      <a:r>
                        <a:rPr lang="es-ES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PARA PAN</a:t>
                      </a:r>
                      <a:endParaRPr lang="es-ES" sz="8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CUCHILLO CHEF</a:t>
                      </a:r>
                    </a:p>
                  </a:txBody>
                  <a:tcPr marL="68580" marR="68580" marT="60960" marB="60960"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ESPATULA DE METAL</a:t>
                      </a:r>
                    </a:p>
                  </a:txBody>
                  <a:tcPr marL="68580" marR="68580" marT="60960" marB="60960"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ESPATULA DE PLASTICO </a:t>
                      </a:r>
                    </a:p>
                  </a:txBody>
                  <a:tcPr marL="68580" marR="68580" marT="60960" marB="60960"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HORNO</a:t>
                      </a:r>
                    </a:p>
                  </a:txBody>
                  <a:tcPr marL="68580" marR="68580" marT="60960" marB="60960"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PINZAS </a:t>
                      </a: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30748" y="4351994"/>
          <a:ext cx="6070086" cy="4894878"/>
        </p:xfrm>
        <a:graphic>
          <a:graphicData uri="http://schemas.openxmlformats.org/drawingml/2006/table">
            <a:tbl>
              <a:tblPr firstRow="1" firstCol="1" lastRow="1" lastCol="1" bandRow="1" bandCol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267893"/>
                <a:gridCol w="4822065"/>
                <a:gridCol w="980128"/>
              </a:tblGrid>
              <a:tr h="50575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i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PRECALIENTA EL HORNO A 250° C POR 10 MIN O HASTA QUE ESTE CALIENTE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="1" i="1" u="none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800" b="1" dirty="0" smtClean="0"/>
                        <a:t>2</a:t>
                      </a:r>
                      <a:endParaRPr lang="es-ES" sz="800" b="1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PARTE EL PAN FOCACCIA POR MITAD Y CON AYUDA DE UNA ESPATULA SE UNTA LA MAYONESA</a:t>
                      </a:r>
                    </a:p>
                    <a:p>
                      <a:pPr algn="l"/>
                      <a:endParaRPr lang="es-MX" sz="8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algn="l"/>
                      <a:endParaRPr lang="es-MX" sz="8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algn="l"/>
                      <a:endParaRPr lang="es-MX" sz="8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algn="l"/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dirty="0" smtClean="0"/>
                        <a:t>SE COLOCA</a:t>
                      </a:r>
                      <a:r>
                        <a:rPr lang="es-ES" sz="800" baseline="0" dirty="0" smtClean="0"/>
                        <a:t> LAS CARNES FRIAS Y DESPUES LOS QUESO</a:t>
                      </a:r>
                    </a:p>
                    <a:p>
                      <a:pPr algn="l"/>
                      <a:endParaRPr lang="es-ES" sz="800" baseline="0" dirty="0" smtClean="0"/>
                    </a:p>
                    <a:p>
                      <a:pPr algn="l"/>
                      <a:endParaRPr lang="es-ES" sz="800" baseline="0" dirty="0" smtClean="0"/>
                    </a:p>
                    <a:p>
                      <a:pPr algn="l"/>
                      <a:endParaRPr lang="es-ES" sz="80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INTRODUCE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LA FOCACCIA AL </a:t>
                      </a: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HORNO YA CALIENTE DURANTE TRES MINUTOS O HASTA QUE SE GRATINEN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LOS QUESOS</a:t>
                      </a:r>
                      <a:endParaRPr lang="es-ES" sz="800" baseline="0" dirty="0" smtClean="0"/>
                    </a:p>
                    <a:p>
                      <a:pPr algn="l"/>
                      <a:endParaRPr lang="es-MX" sz="80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algn="l"/>
                      <a:endParaRPr lang="es-MX" sz="800" baseline="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800" baseline="0" dirty="0" smtClean="0"/>
                        <a:t>PREPARAR EL MIX DE VERDURAS, LECHUGA TOMATE CEBOLLA, PIMIENTOS, PEPINO Y ACEITUNAS NEGRAS</a:t>
                      </a:r>
                      <a:endParaRPr lang="es-ES" sz="800" baseline="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SACA DEL HORNO Y SE COLOCA EL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MIX DE VERDURAS</a:t>
                      </a:r>
                      <a:endParaRPr lang="es-ES" sz="800" baseline="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s-ES" sz="8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s-ES" sz="800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AGREGA EL ADEREZO ITALIANO, SE UNE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LA TAPA Y LA BASE DE LA FOCACCIA</a:t>
                      </a:r>
                      <a:endParaRPr lang="es-MX" sz="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s-ES" sz="8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SE PARTE POR MITAD LA FOCACCIA</a:t>
                      </a:r>
                      <a:endParaRPr lang="es-ES" sz="800" baseline="0" dirty="0"/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</a:t>
                      </a: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S</a:t>
                      </a:r>
                      <a:r>
                        <a:rPr lang="es-MX" sz="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E COLOCA LA FOCACCIA EN EL PLATO JUNTO CON UNA SERVILLETA </a:t>
                      </a:r>
                      <a:r>
                        <a:rPr lang="es-MX" sz="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Y SE ENTREGA AL CLIENTE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 dirty="0" smtClean="0">
                          <a:solidFill>
                            <a:srgbClr val="FF0000"/>
                          </a:solidFill>
                        </a:rPr>
                        <a:t>*Si</a:t>
                      </a:r>
                      <a:r>
                        <a:rPr lang="es-MX" sz="800" baseline="0" dirty="0" smtClean="0">
                          <a:solidFill>
                            <a:srgbClr val="FF0000"/>
                          </a:solidFill>
                        </a:rPr>
                        <a:t> el cliente no lo espera en barra llevarlo a su mesa (todo depende del flujo de clientes que haya en tienda, si hay muchos clientes dejar en barra y gritar la orden) </a:t>
                      </a:r>
                      <a:endParaRPr lang="es-MX" sz="80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8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60960" marB="60960"/>
                </a:tc>
                <a:tc>
                  <a:txBody>
                    <a:bodyPr/>
                    <a:lstStyle/>
                    <a:p>
                      <a:pPr algn="ctr"/>
                      <a:endParaRPr lang="es-ES" sz="800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 marT="60960" marB="60960"/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929198" y="8718651"/>
            <a:ext cx="1986441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900" b="1" dirty="0" smtClean="0"/>
              <a:t>V. 1</a:t>
            </a:r>
          </a:p>
          <a:p>
            <a:pPr algn="r"/>
            <a:r>
              <a:rPr lang="es-ES" sz="800" dirty="0" smtClean="0"/>
              <a:t>fecha de actualización 13 de octubre 2011  </a:t>
            </a:r>
            <a:endParaRPr lang="es-ES" sz="800" dirty="0"/>
          </a:p>
        </p:txBody>
      </p:sp>
      <p:pic>
        <p:nvPicPr>
          <p:cNvPr id="11" name="Picture 2" descr="C:\Documents and Settings\adminitrador1\Escritorio\fotos de video\calentar horn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40" y="4286248"/>
            <a:ext cx="928694" cy="571504"/>
          </a:xfrm>
          <a:prstGeom prst="rect">
            <a:avLst/>
          </a:prstGeom>
          <a:noFill/>
        </p:spPr>
      </p:pic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40" y="4929190"/>
            <a:ext cx="91220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72" y="4929190"/>
            <a:ext cx="92869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40" y="5572132"/>
            <a:ext cx="928693" cy="56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40" y="6215074"/>
            <a:ext cx="928694" cy="578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72140" y="6858016"/>
            <a:ext cx="928694" cy="621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72140" y="7429520"/>
            <a:ext cx="92869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72140" y="8001024"/>
            <a:ext cx="92869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00834" y="8001024"/>
            <a:ext cx="928694" cy="56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7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14884" y="8215338"/>
            <a:ext cx="928694" cy="56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78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72206" y="8286776"/>
            <a:ext cx="92869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0" name="19 Tabla"/>
          <p:cNvGraphicFramePr>
            <a:graphicFrameLocks noGrp="1"/>
          </p:cNvGraphicFramePr>
          <p:nvPr/>
        </p:nvGraphicFramePr>
        <p:xfrm>
          <a:off x="4857760" y="285720"/>
          <a:ext cx="1785950" cy="411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8595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900" dirty="0" smtClean="0"/>
                        <a:t>TIEMPO DE PREPARACION:</a:t>
                      </a:r>
                      <a:r>
                        <a:rPr lang="es-ES" sz="900" baseline="0" dirty="0" smtClean="0"/>
                        <a:t> </a:t>
                      </a:r>
                    </a:p>
                    <a:p>
                      <a:pPr algn="ctr"/>
                      <a:r>
                        <a:rPr lang="es-ES" sz="1200" b="1" dirty="0" smtClean="0"/>
                        <a:t>5´41.22“ MINUTOS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3564</TotalTime>
  <Words>3570</Words>
  <Application>Microsoft Office PowerPoint</Application>
  <PresentationFormat>Presentación en pantalla (4:3)</PresentationFormat>
  <Paragraphs>899</Paragraphs>
  <Slides>21</Slides>
  <Notes>20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3" baseType="lpstr">
      <vt:lpstr>Tema de Office</vt:lpstr>
      <vt:lpstr>Acrobat Document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GLOSARIO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RECETARIO DE ALIMENTOS</dc:title>
  <dc:creator>Valued Acer Customer</dc:creator>
  <cp:lastModifiedBy>Black Coffee Gallery </cp:lastModifiedBy>
  <cp:revision>253</cp:revision>
  <dcterms:created xsi:type="dcterms:W3CDTF">2011-06-16T15:24:37Z</dcterms:created>
  <dcterms:modified xsi:type="dcterms:W3CDTF">2011-11-26T20:02:04Z</dcterms:modified>
</cp:coreProperties>
</file>